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328" r:id="rId3"/>
    <p:sldId id="292" r:id="rId4"/>
    <p:sldId id="295" r:id="rId5"/>
    <p:sldId id="327"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9" d="100"/>
          <a:sy n="49" d="100"/>
        </p:scale>
        <p:origin x="-120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5D75C8-9143-034F-A881-28BD741125ED}" type="datetimeFigureOut">
              <a:rPr lang="en-US" smtClean="0"/>
              <a:t>17/06/02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1C7C12-E0A9-AD40-9F94-90816E124C71}" type="slidenum">
              <a:rPr lang="en-US" smtClean="0"/>
              <a:t>‹#›</a:t>
            </a:fld>
            <a:endParaRPr lang="en-US"/>
          </a:p>
        </p:txBody>
      </p:sp>
    </p:spTree>
    <p:extLst>
      <p:ext uri="{BB962C8B-B14F-4D97-AF65-F5344CB8AC3E}">
        <p14:creationId xmlns:p14="http://schemas.microsoft.com/office/powerpoint/2010/main" val="42083139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CEB9FA-778A-DB41-BFD2-1F67B917D3D0}" type="datetimeFigureOut">
              <a:rPr lang="en-US" smtClean="0"/>
              <a:t>17/06/02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7B81F4-5265-474B-8689-A0148A866B38}" type="slidenum">
              <a:rPr lang="en-US" smtClean="0"/>
              <a:t>‹#›</a:t>
            </a:fld>
            <a:endParaRPr lang="en-US"/>
          </a:p>
        </p:txBody>
      </p:sp>
    </p:spTree>
    <p:extLst>
      <p:ext uri="{BB962C8B-B14F-4D97-AF65-F5344CB8AC3E}">
        <p14:creationId xmlns:p14="http://schemas.microsoft.com/office/powerpoint/2010/main" val="4280043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CEB9FA-778A-DB41-BFD2-1F67B917D3D0}" type="datetimeFigureOut">
              <a:rPr lang="en-US" smtClean="0"/>
              <a:t>17/06/02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7B81F4-5265-474B-8689-A0148A866B38}" type="slidenum">
              <a:rPr lang="en-US" smtClean="0"/>
              <a:t>‹#›</a:t>
            </a:fld>
            <a:endParaRPr lang="en-US"/>
          </a:p>
        </p:txBody>
      </p:sp>
    </p:spTree>
    <p:extLst>
      <p:ext uri="{BB962C8B-B14F-4D97-AF65-F5344CB8AC3E}">
        <p14:creationId xmlns:p14="http://schemas.microsoft.com/office/powerpoint/2010/main" val="2274162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CEB9FA-778A-DB41-BFD2-1F67B917D3D0}" type="datetimeFigureOut">
              <a:rPr lang="en-US" smtClean="0"/>
              <a:t>17/06/02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7B81F4-5265-474B-8689-A0148A866B38}" type="slidenum">
              <a:rPr lang="en-US" smtClean="0"/>
              <a:t>‹#›</a:t>
            </a:fld>
            <a:endParaRPr lang="en-US"/>
          </a:p>
        </p:txBody>
      </p:sp>
    </p:spTree>
    <p:extLst>
      <p:ext uri="{BB962C8B-B14F-4D97-AF65-F5344CB8AC3E}">
        <p14:creationId xmlns:p14="http://schemas.microsoft.com/office/powerpoint/2010/main" val="9705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CEB9FA-778A-DB41-BFD2-1F67B917D3D0}" type="datetimeFigureOut">
              <a:rPr lang="en-US" smtClean="0"/>
              <a:t>17/06/02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7B81F4-5265-474B-8689-A0148A866B38}" type="slidenum">
              <a:rPr lang="en-US" smtClean="0"/>
              <a:t>‹#›</a:t>
            </a:fld>
            <a:endParaRPr lang="en-US"/>
          </a:p>
        </p:txBody>
      </p:sp>
    </p:spTree>
    <p:extLst>
      <p:ext uri="{BB962C8B-B14F-4D97-AF65-F5344CB8AC3E}">
        <p14:creationId xmlns:p14="http://schemas.microsoft.com/office/powerpoint/2010/main" val="417786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CEB9FA-778A-DB41-BFD2-1F67B917D3D0}" type="datetimeFigureOut">
              <a:rPr lang="en-US" smtClean="0"/>
              <a:t>17/06/02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7B81F4-5265-474B-8689-A0148A866B38}" type="slidenum">
              <a:rPr lang="en-US" smtClean="0"/>
              <a:t>‹#›</a:t>
            </a:fld>
            <a:endParaRPr lang="en-US"/>
          </a:p>
        </p:txBody>
      </p:sp>
    </p:spTree>
    <p:extLst>
      <p:ext uri="{BB962C8B-B14F-4D97-AF65-F5344CB8AC3E}">
        <p14:creationId xmlns:p14="http://schemas.microsoft.com/office/powerpoint/2010/main" val="1932920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CEB9FA-778A-DB41-BFD2-1F67B917D3D0}" type="datetimeFigureOut">
              <a:rPr lang="en-US" smtClean="0"/>
              <a:t>17/06/02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7B81F4-5265-474B-8689-A0148A866B38}" type="slidenum">
              <a:rPr lang="en-US" smtClean="0"/>
              <a:t>‹#›</a:t>
            </a:fld>
            <a:endParaRPr lang="en-US"/>
          </a:p>
        </p:txBody>
      </p:sp>
    </p:spTree>
    <p:extLst>
      <p:ext uri="{BB962C8B-B14F-4D97-AF65-F5344CB8AC3E}">
        <p14:creationId xmlns:p14="http://schemas.microsoft.com/office/powerpoint/2010/main" val="782787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CEB9FA-778A-DB41-BFD2-1F67B917D3D0}" type="datetimeFigureOut">
              <a:rPr lang="en-US" smtClean="0"/>
              <a:t>17/06/02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7B81F4-5265-474B-8689-A0148A866B38}" type="slidenum">
              <a:rPr lang="en-US" smtClean="0"/>
              <a:t>‹#›</a:t>
            </a:fld>
            <a:endParaRPr lang="en-US"/>
          </a:p>
        </p:txBody>
      </p:sp>
    </p:spTree>
    <p:extLst>
      <p:ext uri="{BB962C8B-B14F-4D97-AF65-F5344CB8AC3E}">
        <p14:creationId xmlns:p14="http://schemas.microsoft.com/office/powerpoint/2010/main" val="2714148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CEB9FA-778A-DB41-BFD2-1F67B917D3D0}" type="datetimeFigureOut">
              <a:rPr lang="en-US" smtClean="0"/>
              <a:t>17/06/02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7B81F4-5265-474B-8689-A0148A866B38}" type="slidenum">
              <a:rPr lang="en-US" smtClean="0"/>
              <a:t>‹#›</a:t>
            </a:fld>
            <a:endParaRPr lang="en-US"/>
          </a:p>
        </p:txBody>
      </p:sp>
    </p:spTree>
    <p:extLst>
      <p:ext uri="{BB962C8B-B14F-4D97-AF65-F5344CB8AC3E}">
        <p14:creationId xmlns:p14="http://schemas.microsoft.com/office/powerpoint/2010/main" val="3545943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EB9FA-778A-DB41-BFD2-1F67B917D3D0}" type="datetimeFigureOut">
              <a:rPr lang="en-US" smtClean="0"/>
              <a:t>17/06/02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7B81F4-5265-474B-8689-A0148A866B38}" type="slidenum">
              <a:rPr lang="en-US" smtClean="0"/>
              <a:t>‹#›</a:t>
            </a:fld>
            <a:endParaRPr lang="en-US"/>
          </a:p>
        </p:txBody>
      </p:sp>
    </p:spTree>
    <p:extLst>
      <p:ext uri="{BB962C8B-B14F-4D97-AF65-F5344CB8AC3E}">
        <p14:creationId xmlns:p14="http://schemas.microsoft.com/office/powerpoint/2010/main" val="1955872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CEB9FA-778A-DB41-BFD2-1F67B917D3D0}" type="datetimeFigureOut">
              <a:rPr lang="en-US" smtClean="0"/>
              <a:t>17/06/02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7B81F4-5265-474B-8689-A0148A866B38}" type="slidenum">
              <a:rPr lang="en-US" smtClean="0"/>
              <a:t>‹#›</a:t>
            </a:fld>
            <a:endParaRPr lang="en-US"/>
          </a:p>
        </p:txBody>
      </p:sp>
    </p:spTree>
    <p:extLst>
      <p:ext uri="{BB962C8B-B14F-4D97-AF65-F5344CB8AC3E}">
        <p14:creationId xmlns:p14="http://schemas.microsoft.com/office/powerpoint/2010/main" val="3310167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CEB9FA-778A-DB41-BFD2-1F67B917D3D0}" type="datetimeFigureOut">
              <a:rPr lang="en-US" smtClean="0"/>
              <a:t>17/06/02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7B81F4-5265-474B-8689-A0148A866B38}" type="slidenum">
              <a:rPr lang="en-US" smtClean="0"/>
              <a:t>‹#›</a:t>
            </a:fld>
            <a:endParaRPr lang="en-US"/>
          </a:p>
        </p:txBody>
      </p:sp>
    </p:spTree>
    <p:extLst>
      <p:ext uri="{BB962C8B-B14F-4D97-AF65-F5344CB8AC3E}">
        <p14:creationId xmlns:p14="http://schemas.microsoft.com/office/powerpoint/2010/main" val="22587665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EB9FA-778A-DB41-BFD2-1F67B917D3D0}" type="datetimeFigureOut">
              <a:rPr lang="en-US" smtClean="0"/>
              <a:t>17/06/02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B81F4-5265-474B-8689-A0148A866B38}" type="slidenum">
              <a:rPr lang="en-US" smtClean="0"/>
              <a:t>‹#›</a:t>
            </a:fld>
            <a:endParaRPr lang="en-US"/>
          </a:p>
        </p:txBody>
      </p:sp>
    </p:spTree>
    <p:extLst>
      <p:ext uri="{BB962C8B-B14F-4D97-AF65-F5344CB8AC3E}">
        <p14:creationId xmlns:p14="http://schemas.microsoft.com/office/powerpoint/2010/main" val="3037924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geotraces.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6008" y="915178"/>
            <a:ext cx="5756051" cy="5756051"/>
          </a:xfrm>
          <a:prstGeom prst="rect">
            <a:avLst/>
          </a:prstGeom>
        </p:spPr>
      </p:pic>
      <p:sp>
        <p:nvSpPr>
          <p:cNvPr id="5" name="Text Box 5"/>
          <p:cNvSpPr txBox="1">
            <a:spLocks noChangeArrowheads="1"/>
          </p:cNvSpPr>
          <p:nvPr/>
        </p:nvSpPr>
        <p:spPr bwMode="auto">
          <a:xfrm>
            <a:off x="0" y="117228"/>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0"/>
              </a:spcBef>
              <a:spcAft>
                <a:spcPct val="0"/>
              </a:spcAft>
            </a:pPr>
            <a:r>
              <a:rPr kumimoji="1" lang="en-US" sz="3600" b="1" dirty="0" smtClean="0">
                <a:solidFill>
                  <a:srgbClr val="241EFF"/>
                </a:solidFill>
                <a:latin typeface="Arial"/>
                <a:cs typeface="Arial"/>
              </a:rPr>
              <a:t>Nutrients and productivity IV</a:t>
            </a:r>
          </a:p>
          <a:p>
            <a:pPr fontAlgn="base">
              <a:spcBef>
                <a:spcPct val="0"/>
              </a:spcBef>
              <a:spcAft>
                <a:spcPct val="0"/>
              </a:spcAft>
            </a:pPr>
            <a:endParaRPr kumimoji="1" lang="en-US" sz="3600" b="1" dirty="0" smtClean="0">
              <a:solidFill>
                <a:srgbClr val="241EFF"/>
              </a:solidFill>
              <a:latin typeface="Arial"/>
              <a:cs typeface="Arial"/>
            </a:endParaRPr>
          </a:p>
        </p:txBody>
      </p:sp>
      <p:sp>
        <p:nvSpPr>
          <p:cNvPr id="7" name="Text Box 5"/>
          <p:cNvSpPr txBox="1">
            <a:spLocks noChangeArrowheads="1"/>
          </p:cNvSpPr>
          <p:nvPr/>
        </p:nvSpPr>
        <p:spPr bwMode="auto">
          <a:xfrm>
            <a:off x="263770" y="1137253"/>
            <a:ext cx="8305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0"/>
              </a:spcBef>
              <a:spcAft>
                <a:spcPct val="0"/>
              </a:spcAft>
            </a:pPr>
            <a:r>
              <a:rPr kumimoji="1" lang="en-US" sz="2800" b="1" dirty="0" smtClean="0">
                <a:solidFill>
                  <a:srgbClr val="1F497D"/>
                </a:solidFill>
                <a:latin typeface="Arial"/>
                <a:cs typeface="Arial"/>
              </a:rPr>
              <a:t>2 June </a:t>
            </a:r>
          </a:p>
          <a:p>
            <a:pPr fontAlgn="base">
              <a:spcBef>
                <a:spcPct val="0"/>
              </a:spcBef>
              <a:spcAft>
                <a:spcPct val="0"/>
              </a:spcAft>
            </a:pPr>
            <a:r>
              <a:rPr kumimoji="1" lang="en-US" sz="2800" b="1" dirty="0" smtClean="0">
                <a:solidFill>
                  <a:srgbClr val="1F497D"/>
                </a:solidFill>
                <a:latin typeface="Arial"/>
                <a:cs typeface="Arial"/>
              </a:rPr>
              <a:t>2017</a:t>
            </a:r>
            <a:endParaRPr kumimoji="1" lang="en-US" sz="2800" b="1" dirty="0">
              <a:solidFill>
                <a:srgbClr val="1F497D"/>
              </a:solidFill>
              <a:latin typeface="Arial"/>
              <a:cs typeface="Arial"/>
            </a:endParaRPr>
          </a:p>
        </p:txBody>
      </p:sp>
    </p:spTree>
    <p:extLst>
      <p:ext uri="{BB962C8B-B14F-4D97-AF65-F5344CB8AC3E}">
        <p14:creationId xmlns:p14="http://schemas.microsoft.com/office/powerpoint/2010/main" val="16742364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984" y="852548"/>
            <a:ext cx="8807961" cy="5768519"/>
          </a:xfrm>
          <a:prstGeom prst="rect">
            <a:avLst/>
          </a:prstGeom>
        </p:spPr>
      </p:pic>
      <p:sp>
        <p:nvSpPr>
          <p:cNvPr id="5" name="TextBox 4"/>
          <p:cNvSpPr txBox="1"/>
          <p:nvPr/>
        </p:nvSpPr>
        <p:spPr>
          <a:xfrm>
            <a:off x="7262505" y="6550223"/>
            <a:ext cx="1881495" cy="307777"/>
          </a:xfrm>
          <a:prstGeom prst="rect">
            <a:avLst/>
          </a:prstGeom>
          <a:noFill/>
        </p:spPr>
        <p:txBody>
          <a:bodyPr wrap="none" rtlCol="0">
            <a:spAutoFit/>
          </a:bodyPr>
          <a:lstStyle/>
          <a:p>
            <a:pPr algn="r"/>
            <a:r>
              <a:rPr lang="en-US" sz="1400" dirty="0" smtClean="0">
                <a:latin typeface="Arial"/>
                <a:cs typeface="Arial"/>
              </a:rPr>
              <a:t>Schneider et al. 2003</a:t>
            </a:r>
            <a:endParaRPr lang="en-US" sz="1400" dirty="0">
              <a:latin typeface="Arial"/>
              <a:cs typeface="Arial"/>
            </a:endParaRPr>
          </a:p>
        </p:txBody>
      </p:sp>
      <p:sp>
        <p:nvSpPr>
          <p:cNvPr id="6" name="TextBox 5"/>
          <p:cNvSpPr txBox="1"/>
          <p:nvPr/>
        </p:nvSpPr>
        <p:spPr>
          <a:xfrm>
            <a:off x="1012662" y="2127664"/>
            <a:ext cx="3484246" cy="830997"/>
          </a:xfrm>
          <a:prstGeom prst="rect">
            <a:avLst/>
          </a:prstGeom>
          <a:solidFill>
            <a:srgbClr val="FFFFFF"/>
          </a:solidFill>
        </p:spPr>
        <p:txBody>
          <a:bodyPr wrap="square" rtlCol="0">
            <a:spAutoFit/>
          </a:bodyPr>
          <a:lstStyle/>
          <a:p>
            <a:r>
              <a:rPr lang="en-US" sz="2400" dirty="0" smtClean="0">
                <a:solidFill>
                  <a:srgbClr val="31859C"/>
                </a:solidFill>
                <a:latin typeface="Arial"/>
                <a:cs typeface="Arial"/>
              </a:rPr>
              <a:t>Sinking and suspended </a:t>
            </a:r>
          </a:p>
          <a:p>
            <a:r>
              <a:rPr lang="en-US" sz="2400" dirty="0" smtClean="0">
                <a:solidFill>
                  <a:srgbClr val="31859C"/>
                </a:solidFill>
                <a:latin typeface="Arial"/>
                <a:cs typeface="Arial"/>
              </a:rPr>
              <a:t>organic matter</a:t>
            </a:r>
            <a:endParaRPr lang="en-US" sz="2400" dirty="0">
              <a:solidFill>
                <a:srgbClr val="31859C"/>
              </a:solidFill>
              <a:latin typeface="Arial"/>
              <a:cs typeface="Arial"/>
            </a:endParaRPr>
          </a:p>
        </p:txBody>
      </p:sp>
      <p:sp>
        <p:nvSpPr>
          <p:cNvPr id="7" name="TextBox 6"/>
          <p:cNvSpPr txBox="1"/>
          <p:nvPr/>
        </p:nvSpPr>
        <p:spPr>
          <a:xfrm>
            <a:off x="0" y="271755"/>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The Redfield ratio: </a:t>
            </a:r>
            <a:r>
              <a:rPr lang="en-US" sz="3200" b="1" dirty="0" smtClean="0">
                <a:solidFill>
                  <a:schemeClr val="accent5">
                    <a:lumMod val="75000"/>
                  </a:schemeClr>
                </a:solidFill>
                <a:latin typeface="Arial"/>
                <a:cs typeface="Arial"/>
              </a:rPr>
              <a:t>biomass</a:t>
            </a:r>
            <a:endParaRPr lang="en-US" sz="3200" b="1" baseline="-25000" dirty="0">
              <a:solidFill>
                <a:schemeClr val="accent5">
                  <a:lumMod val="75000"/>
                </a:schemeClr>
              </a:solidFill>
              <a:latin typeface="Arial"/>
              <a:cs typeface="Arial"/>
            </a:endParaRPr>
          </a:p>
        </p:txBody>
      </p:sp>
      <p:cxnSp>
        <p:nvCxnSpPr>
          <p:cNvPr id="9" name="Straight Connector 8"/>
          <p:cNvCxnSpPr/>
          <p:nvPr/>
        </p:nvCxnSpPr>
        <p:spPr>
          <a:xfrm flipV="1">
            <a:off x="1012662" y="1070970"/>
            <a:ext cx="7708660" cy="4957038"/>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2080702" y="3318656"/>
            <a:ext cx="4987637" cy="461665"/>
          </a:xfrm>
          <a:prstGeom prst="rect">
            <a:avLst/>
          </a:prstGeom>
          <a:solidFill>
            <a:srgbClr val="FFFFFF"/>
          </a:solidFill>
        </p:spPr>
        <p:txBody>
          <a:bodyPr wrap="square" rtlCol="0">
            <a:spAutoFit/>
          </a:bodyPr>
          <a:lstStyle/>
          <a:p>
            <a:pPr algn="ctr"/>
            <a:r>
              <a:rPr lang="en-US" sz="2400" dirty="0" smtClean="0">
                <a:latin typeface="Arial"/>
                <a:cs typeface="Arial"/>
              </a:rPr>
              <a:t>Particulate organic carbon (C)</a:t>
            </a:r>
            <a:endParaRPr lang="en-US" sz="2400" dirty="0">
              <a:latin typeface="Arial"/>
              <a:cs typeface="Arial"/>
            </a:endParaRPr>
          </a:p>
        </p:txBody>
      </p:sp>
      <p:sp>
        <p:nvSpPr>
          <p:cNvPr id="11" name="TextBox 10"/>
          <p:cNvSpPr txBox="1"/>
          <p:nvPr/>
        </p:nvSpPr>
        <p:spPr>
          <a:xfrm>
            <a:off x="2555193" y="6289242"/>
            <a:ext cx="4590171" cy="461665"/>
          </a:xfrm>
          <a:prstGeom prst="rect">
            <a:avLst/>
          </a:prstGeom>
          <a:solidFill>
            <a:srgbClr val="FFFFFF"/>
          </a:solidFill>
        </p:spPr>
        <p:txBody>
          <a:bodyPr wrap="square" rtlCol="0">
            <a:spAutoFit/>
          </a:bodyPr>
          <a:lstStyle/>
          <a:p>
            <a:pPr algn="ctr"/>
            <a:r>
              <a:rPr lang="en-US" sz="2400" dirty="0" smtClean="0">
                <a:latin typeface="Arial"/>
                <a:cs typeface="Arial"/>
              </a:rPr>
              <a:t>Particulate organic nitrogen (N)</a:t>
            </a:r>
            <a:endParaRPr lang="en-US" sz="2400" dirty="0">
              <a:latin typeface="Arial"/>
              <a:cs typeface="Arial"/>
            </a:endParaRPr>
          </a:p>
        </p:txBody>
      </p:sp>
      <p:sp>
        <p:nvSpPr>
          <p:cNvPr id="12" name="TextBox 11"/>
          <p:cNvSpPr txBox="1"/>
          <p:nvPr/>
        </p:nvSpPr>
        <p:spPr>
          <a:xfrm>
            <a:off x="4992046" y="3125632"/>
            <a:ext cx="3729276" cy="400110"/>
          </a:xfrm>
          <a:prstGeom prst="rect">
            <a:avLst/>
          </a:prstGeom>
          <a:noFill/>
        </p:spPr>
        <p:txBody>
          <a:bodyPr wrap="square" rtlCol="0">
            <a:spAutoFit/>
          </a:bodyPr>
          <a:lstStyle/>
          <a:p>
            <a:pPr algn="r"/>
            <a:r>
              <a:rPr lang="en-US" sz="2000" b="1" dirty="0" smtClean="0">
                <a:solidFill>
                  <a:srgbClr val="FF0000"/>
                </a:solidFill>
                <a:latin typeface="Arial"/>
                <a:cs typeface="Arial"/>
              </a:rPr>
              <a:t>ΔC:ΔN = 106:16 = 6.6:1</a:t>
            </a:r>
            <a:endParaRPr lang="en-US" sz="2000" b="1" dirty="0">
              <a:solidFill>
                <a:srgbClr val="FF0000"/>
              </a:solidFill>
              <a:latin typeface="Arial"/>
              <a:cs typeface="Arial"/>
            </a:endParaRPr>
          </a:p>
        </p:txBody>
      </p:sp>
    </p:spTree>
    <p:extLst>
      <p:ext uri="{BB962C8B-B14F-4D97-AF65-F5344CB8AC3E}">
        <p14:creationId xmlns:p14="http://schemas.microsoft.com/office/powerpoint/2010/main" val="8351619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471172"/>
            <a:ext cx="9144000" cy="834697"/>
          </a:xfrm>
          <a:prstGeom prst="rect">
            <a:avLst/>
          </a:prstGeom>
        </p:spPr>
        <p:txBody>
          <a:bodyPr vert="horz" lIns="91440" tIns="45720" rIns="91440" bIns="45720" rtlCol="0" anchor="ctr">
            <a:normAutofit/>
          </a:bodyPr>
          <a:lstStyle/>
          <a:p>
            <a:pPr algn="ctr"/>
            <a:r>
              <a:rPr lang="en-US" sz="3000" dirty="0" smtClean="0">
                <a:latin typeface="Arial"/>
                <a:cs typeface="Arial"/>
              </a:rPr>
              <a:t>Average elemental/molar ratio of phytoplankton</a:t>
            </a:r>
          </a:p>
        </p:txBody>
      </p:sp>
      <p:sp>
        <p:nvSpPr>
          <p:cNvPr id="6" name="TextBox 5"/>
          <p:cNvSpPr txBox="1"/>
          <p:nvPr/>
        </p:nvSpPr>
        <p:spPr>
          <a:xfrm>
            <a:off x="755206" y="2488358"/>
            <a:ext cx="7483405" cy="3980577"/>
          </a:xfrm>
          <a:prstGeom prst="rect">
            <a:avLst/>
          </a:prstGeom>
          <a:noFill/>
        </p:spPr>
        <p:txBody>
          <a:bodyPr wrap="square" rtlCol="0">
            <a:spAutoFit/>
          </a:bodyPr>
          <a:lstStyle/>
          <a:p>
            <a:pPr algn="ctr"/>
            <a:r>
              <a:rPr lang="en-US" sz="2600" dirty="0">
                <a:solidFill>
                  <a:srgbClr val="FF0000"/>
                </a:solidFill>
                <a:latin typeface="Arial"/>
                <a:cs typeface="Arial"/>
              </a:rPr>
              <a:t>106</a:t>
            </a:r>
            <a:r>
              <a:rPr lang="en-US" sz="2600" dirty="0">
                <a:solidFill>
                  <a:srgbClr val="008000"/>
                </a:solidFill>
                <a:latin typeface="Arial"/>
                <a:cs typeface="Arial"/>
              </a:rPr>
              <a:t> CO</a:t>
            </a:r>
            <a:r>
              <a:rPr lang="en-US" sz="2600" baseline="-25000" dirty="0">
                <a:solidFill>
                  <a:srgbClr val="008000"/>
                </a:solidFill>
                <a:latin typeface="Arial"/>
                <a:cs typeface="Arial"/>
              </a:rPr>
              <a:t>2</a:t>
            </a:r>
            <a:r>
              <a:rPr lang="en-US" sz="2600" dirty="0">
                <a:solidFill>
                  <a:srgbClr val="008000"/>
                </a:solidFill>
                <a:latin typeface="Arial"/>
                <a:cs typeface="Arial"/>
              </a:rPr>
              <a:t> + </a:t>
            </a:r>
            <a:r>
              <a:rPr lang="en-US" sz="2600" dirty="0">
                <a:solidFill>
                  <a:srgbClr val="0000FF"/>
                </a:solidFill>
                <a:latin typeface="Arial"/>
                <a:cs typeface="Arial"/>
              </a:rPr>
              <a:t>16</a:t>
            </a:r>
            <a:r>
              <a:rPr lang="en-US" sz="2600" dirty="0">
                <a:solidFill>
                  <a:srgbClr val="008000"/>
                </a:solidFill>
                <a:latin typeface="Arial"/>
                <a:cs typeface="Arial"/>
              </a:rPr>
              <a:t> HNO</a:t>
            </a:r>
            <a:r>
              <a:rPr lang="en-US" sz="2600" baseline="-25000" dirty="0">
                <a:solidFill>
                  <a:srgbClr val="008000"/>
                </a:solidFill>
                <a:latin typeface="Arial"/>
                <a:cs typeface="Arial"/>
              </a:rPr>
              <a:t>3</a:t>
            </a:r>
            <a:r>
              <a:rPr lang="en-US" sz="2600" dirty="0">
                <a:solidFill>
                  <a:srgbClr val="008000"/>
                </a:solidFill>
                <a:latin typeface="Arial"/>
                <a:cs typeface="Arial"/>
              </a:rPr>
              <a:t> + H</a:t>
            </a:r>
            <a:r>
              <a:rPr lang="en-US" sz="2600" baseline="-25000" dirty="0">
                <a:solidFill>
                  <a:srgbClr val="008000"/>
                </a:solidFill>
                <a:latin typeface="Arial"/>
                <a:cs typeface="Arial"/>
              </a:rPr>
              <a:t>3</a:t>
            </a:r>
            <a:r>
              <a:rPr lang="en-US" sz="2600" dirty="0">
                <a:solidFill>
                  <a:srgbClr val="008000"/>
                </a:solidFill>
                <a:latin typeface="Arial"/>
                <a:cs typeface="Arial"/>
              </a:rPr>
              <a:t>PO</a:t>
            </a:r>
            <a:r>
              <a:rPr lang="en-US" sz="2600" baseline="-25000" dirty="0">
                <a:solidFill>
                  <a:srgbClr val="008000"/>
                </a:solidFill>
                <a:latin typeface="Arial"/>
                <a:cs typeface="Arial"/>
              </a:rPr>
              <a:t>4</a:t>
            </a:r>
            <a:r>
              <a:rPr lang="en-US" sz="2600" dirty="0">
                <a:solidFill>
                  <a:srgbClr val="008000"/>
                </a:solidFill>
                <a:latin typeface="Arial"/>
                <a:cs typeface="Arial"/>
              </a:rPr>
              <a:t> + 78 H</a:t>
            </a:r>
            <a:r>
              <a:rPr lang="en-US" sz="2600" baseline="-25000" dirty="0">
                <a:solidFill>
                  <a:srgbClr val="008000"/>
                </a:solidFill>
                <a:latin typeface="Arial"/>
                <a:cs typeface="Arial"/>
              </a:rPr>
              <a:t>2</a:t>
            </a:r>
            <a:r>
              <a:rPr lang="en-US" sz="2600" dirty="0">
                <a:solidFill>
                  <a:srgbClr val="008000"/>
                </a:solidFill>
                <a:latin typeface="Arial"/>
                <a:cs typeface="Arial"/>
              </a:rPr>
              <a:t>O </a:t>
            </a:r>
            <a:r>
              <a:rPr lang="is-IS" sz="2600" dirty="0">
                <a:solidFill>
                  <a:srgbClr val="008000"/>
                </a:solidFill>
                <a:latin typeface="Arial"/>
                <a:cs typeface="Arial"/>
              </a:rPr>
              <a:t>↔</a:t>
            </a:r>
          </a:p>
          <a:p>
            <a:pPr algn="ctr"/>
            <a:endParaRPr lang="is-IS" sz="1000" dirty="0">
              <a:solidFill>
                <a:srgbClr val="008000"/>
              </a:solidFill>
              <a:latin typeface="Arial"/>
              <a:cs typeface="Arial"/>
            </a:endParaRPr>
          </a:p>
          <a:p>
            <a:pPr algn="ctr"/>
            <a:r>
              <a:rPr lang="is-IS" sz="2600" dirty="0">
                <a:solidFill>
                  <a:srgbClr val="008000"/>
                </a:solidFill>
                <a:latin typeface="Arial"/>
                <a:cs typeface="Arial"/>
              </a:rPr>
              <a:t>(</a:t>
            </a:r>
            <a:r>
              <a:rPr lang="is-IS" sz="2600" b="1" dirty="0">
                <a:solidFill>
                  <a:srgbClr val="008000"/>
                </a:solidFill>
                <a:latin typeface="Arial"/>
                <a:cs typeface="Arial"/>
              </a:rPr>
              <a:t>C</a:t>
            </a:r>
            <a:r>
              <a:rPr lang="is-IS" sz="2600" b="1" baseline="-25000" dirty="0">
                <a:solidFill>
                  <a:srgbClr val="0000FF"/>
                </a:solidFill>
                <a:latin typeface="Arial"/>
                <a:cs typeface="Arial"/>
              </a:rPr>
              <a:t>106</a:t>
            </a:r>
            <a:r>
              <a:rPr lang="is-IS" sz="2600" b="1" dirty="0">
                <a:solidFill>
                  <a:srgbClr val="008000"/>
                </a:solidFill>
                <a:latin typeface="Arial"/>
                <a:cs typeface="Arial"/>
              </a:rPr>
              <a:t>H</a:t>
            </a:r>
            <a:r>
              <a:rPr lang="is-IS" sz="2600" b="1" baseline="-25000" dirty="0">
                <a:solidFill>
                  <a:srgbClr val="008000"/>
                </a:solidFill>
                <a:latin typeface="Arial"/>
                <a:cs typeface="Arial"/>
              </a:rPr>
              <a:t>175</a:t>
            </a:r>
            <a:r>
              <a:rPr lang="is-IS" sz="2600" b="1" dirty="0">
                <a:solidFill>
                  <a:srgbClr val="008000"/>
                </a:solidFill>
                <a:latin typeface="Arial"/>
                <a:cs typeface="Arial"/>
              </a:rPr>
              <a:t>O</a:t>
            </a:r>
            <a:r>
              <a:rPr lang="is-IS" sz="2600" b="1" baseline="-25000" dirty="0">
                <a:solidFill>
                  <a:srgbClr val="008000"/>
                </a:solidFill>
                <a:latin typeface="Arial"/>
                <a:cs typeface="Arial"/>
              </a:rPr>
              <a:t>42</a:t>
            </a:r>
            <a:r>
              <a:rPr lang="is-IS" sz="2600" b="1" dirty="0">
                <a:solidFill>
                  <a:srgbClr val="008000"/>
                </a:solidFill>
                <a:latin typeface="Arial"/>
                <a:cs typeface="Arial"/>
              </a:rPr>
              <a:t>N</a:t>
            </a:r>
            <a:r>
              <a:rPr lang="is-IS" sz="2600" b="1" baseline="-25000" dirty="0">
                <a:solidFill>
                  <a:srgbClr val="FF0000"/>
                </a:solidFill>
                <a:latin typeface="Arial"/>
                <a:cs typeface="Arial"/>
              </a:rPr>
              <a:t>16</a:t>
            </a:r>
            <a:r>
              <a:rPr lang="is-IS" sz="2600" b="1" dirty="0">
                <a:solidFill>
                  <a:srgbClr val="008000"/>
                </a:solidFill>
                <a:latin typeface="Arial"/>
                <a:cs typeface="Arial"/>
              </a:rPr>
              <a:t>P</a:t>
            </a:r>
            <a:r>
              <a:rPr lang="is-IS" sz="2600" dirty="0">
                <a:solidFill>
                  <a:srgbClr val="008000"/>
                </a:solidFill>
                <a:latin typeface="Arial"/>
                <a:cs typeface="Arial"/>
              </a:rPr>
              <a:t>) + 150 O</a:t>
            </a:r>
            <a:r>
              <a:rPr lang="is-IS" sz="2600" baseline="-25000" dirty="0">
                <a:solidFill>
                  <a:srgbClr val="008000"/>
                </a:solidFill>
                <a:latin typeface="Arial"/>
                <a:cs typeface="Arial"/>
              </a:rPr>
              <a:t>2</a:t>
            </a:r>
            <a:endParaRPr lang="is-IS" sz="2600" dirty="0">
              <a:solidFill>
                <a:srgbClr val="008000"/>
              </a:solidFill>
              <a:latin typeface="Arial"/>
              <a:cs typeface="Arial"/>
            </a:endParaRPr>
          </a:p>
          <a:p>
            <a:pPr algn="ctr"/>
            <a:endParaRPr lang="is-IS" sz="2600" baseline="-25000" dirty="0">
              <a:latin typeface="Arial"/>
              <a:cs typeface="Arial"/>
            </a:endParaRPr>
          </a:p>
          <a:p>
            <a:pPr algn="ctr"/>
            <a:r>
              <a:rPr lang="is-IS" sz="2600" dirty="0">
                <a:solidFill>
                  <a:schemeClr val="bg1"/>
                </a:solidFill>
                <a:latin typeface="Arial"/>
                <a:cs typeface="Arial"/>
              </a:rPr>
              <a:t>Remineralization: O</a:t>
            </a:r>
            <a:r>
              <a:rPr lang="is-IS" sz="2600" baseline="-25000" dirty="0">
                <a:solidFill>
                  <a:schemeClr val="bg1"/>
                </a:solidFill>
                <a:latin typeface="Arial"/>
                <a:cs typeface="Arial"/>
              </a:rPr>
              <a:t>2</a:t>
            </a:r>
            <a:r>
              <a:rPr lang="is-IS" sz="2600" dirty="0">
                <a:solidFill>
                  <a:schemeClr val="bg1"/>
                </a:solidFill>
                <a:latin typeface="Arial"/>
                <a:cs typeface="Arial"/>
              </a:rPr>
              <a:t>:C</a:t>
            </a:r>
            <a:r>
              <a:rPr lang="is-IS" sz="2600" baseline="-25000" dirty="0">
                <a:solidFill>
                  <a:schemeClr val="bg1"/>
                </a:solidFill>
                <a:latin typeface="Arial"/>
                <a:cs typeface="Arial"/>
              </a:rPr>
              <a:t>org</a:t>
            </a:r>
            <a:r>
              <a:rPr lang="is-IS" sz="2600" dirty="0">
                <a:solidFill>
                  <a:schemeClr val="bg1"/>
                </a:solidFill>
                <a:latin typeface="Arial"/>
                <a:cs typeface="Arial"/>
              </a:rPr>
              <a:t>:N:P ≈ -150:106:16:1</a:t>
            </a:r>
          </a:p>
          <a:p>
            <a:pPr algn="ctr"/>
            <a:endParaRPr lang="is-IS" sz="2600" baseline="-25000" dirty="0">
              <a:latin typeface="Arial"/>
              <a:cs typeface="Arial"/>
            </a:endParaRPr>
          </a:p>
          <a:p>
            <a:pPr algn="ctr"/>
            <a:r>
              <a:rPr lang="is-IS" sz="2600" dirty="0" smtClean="0">
                <a:solidFill>
                  <a:schemeClr val="bg1"/>
                </a:solidFill>
                <a:latin typeface="Arial"/>
                <a:cs typeface="Arial"/>
              </a:rPr>
              <a:t>Remineralization: -O</a:t>
            </a:r>
            <a:r>
              <a:rPr lang="is-IS" sz="2600" baseline="-25000" dirty="0" smtClean="0">
                <a:solidFill>
                  <a:schemeClr val="bg1"/>
                </a:solidFill>
                <a:latin typeface="Arial"/>
                <a:cs typeface="Arial"/>
              </a:rPr>
              <a:t>2</a:t>
            </a:r>
            <a:r>
              <a:rPr lang="is-IS" sz="2600" dirty="0" smtClean="0">
                <a:solidFill>
                  <a:schemeClr val="bg1"/>
                </a:solidFill>
                <a:latin typeface="Arial"/>
                <a:cs typeface="Arial"/>
              </a:rPr>
              <a:t>:C</a:t>
            </a:r>
            <a:r>
              <a:rPr lang="is-IS" sz="2600" baseline="-25000" dirty="0" smtClean="0">
                <a:solidFill>
                  <a:schemeClr val="bg1"/>
                </a:solidFill>
                <a:latin typeface="Arial"/>
                <a:cs typeface="Arial"/>
              </a:rPr>
              <a:t>org</a:t>
            </a:r>
            <a:r>
              <a:rPr lang="is-IS" sz="2600" dirty="0" smtClean="0">
                <a:solidFill>
                  <a:schemeClr val="bg1"/>
                </a:solidFill>
                <a:latin typeface="Arial"/>
                <a:cs typeface="Arial"/>
              </a:rPr>
              <a:t>:N:P ≈ 150:106:16:1</a:t>
            </a:r>
          </a:p>
          <a:p>
            <a:pPr algn="ctr"/>
            <a:endParaRPr lang="is-IS" sz="2600" dirty="0">
              <a:solidFill>
                <a:schemeClr val="bg1"/>
              </a:solidFill>
              <a:latin typeface="Arial"/>
              <a:cs typeface="Arial"/>
            </a:endParaRPr>
          </a:p>
          <a:p>
            <a:r>
              <a:rPr lang="is-IS" sz="2600" u="sng" dirty="0" smtClean="0">
                <a:solidFill>
                  <a:schemeClr val="bg1"/>
                </a:solidFill>
                <a:latin typeface="Arial"/>
                <a:cs typeface="Arial"/>
              </a:rPr>
              <a:t>Example</a:t>
            </a:r>
            <a:r>
              <a:rPr lang="is-IS" sz="2600" dirty="0" smtClean="0">
                <a:solidFill>
                  <a:schemeClr val="bg1"/>
                </a:solidFill>
                <a:latin typeface="Arial"/>
                <a:cs typeface="Arial"/>
              </a:rPr>
              <a:t>: if PO</a:t>
            </a:r>
            <a:r>
              <a:rPr lang="is-IS" sz="2600" baseline="-25000" dirty="0" smtClean="0">
                <a:solidFill>
                  <a:schemeClr val="bg1"/>
                </a:solidFill>
                <a:latin typeface="Arial"/>
                <a:cs typeface="Arial"/>
              </a:rPr>
              <a:t>4</a:t>
            </a:r>
            <a:r>
              <a:rPr lang="is-IS" sz="2600" baseline="30000" dirty="0" smtClean="0">
                <a:solidFill>
                  <a:schemeClr val="bg1"/>
                </a:solidFill>
                <a:latin typeface="Arial"/>
                <a:cs typeface="Arial"/>
              </a:rPr>
              <a:t>3-</a:t>
            </a:r>
            <a:r>
              <a:rPr lang="is-IS" sz="2600" dirty="0" smtClean="0">
                <a:solidFill>
                  <a:schemeClr val="bg1"/>
                </a:solidFill>
                <a:latin typeface="Arial"/>
                <a:cs typeface="Arial"/>
              </a:rPr>
              <a:t> is observed to decrease by </a:t>
            </a:r>
          </a:p>
          <a:p>
            <a:r>
              <a:rPr lang="is-IS" sz="2600" dirty="0" smtClean="0">
                <a:solidFill>
                  <a:schemeClr val="bg1"/>
                </a:solidFill>
                <a:latin typeface="Arial"/>
                <a:cs typeface="Arial"/>
              </a:rPr>
              <a:t>0.5 μM due to phytoplankton growth, then nitrate is likely to have decreased by (0.5 x 16) = 8 μM</a:t>
            </a:r>
            <a:endParaRPr lang="en-US" sz="2600" dirty="0">
              <a:solidFill>
                <a:schemeClr val="bg1"/>
              </a:solidFill>
              <a:latin typeface="Arial"/>
              <a:cs typeface="Arial"/>
            </a:endParaRPr>
          </a:p>
        </p:txBody>
      </p:sp>
      <p:sp>
        <p:nvSpPr>
          <p:cNvPr id="7" name="TextBox 6"/>
          <p:cNvSpPr txBox="1"/>
          <p:nvPr/>
        </p:nvSpPr>
        <p:spPr>
          <a:xfrm>
            <a:off x="0" y="271755"/>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The Redfield ratio: </a:t>
            </a:r>
            <a:r>
              <a:rPr lang="en-US" sz="3200" b="1" dirty="0" smtClean="0">
                <a:solidFill>
                  <a:srgbClr val="31859C"/>
                </a:solidFill>
                <a:latin typeface="Arial"/>
                <a:cs typeface="Arial"/>
              </a:rPr>
              <a:t>biomass</a:t>
            </a:r>
            <a:endParaRPr lang="en-US" sz="3200" b="1" baseline="-25000" dirty="0">
              <a:solidFill>
                <a:srgbClr val="31859C"/>
              </a:solidFill>
              <a:latin typeface="Arial"/>
              <a:cs typeface="Arial"/>
            </a:endParaRPr>
          </a:p>
        </p:txBody>
      </p:sp>
    </p:spTree>
    <p:extLst>
      <p:ext uri="{BB962C8B-B14F-4D97-AF65-F5344CB8AC3E}">
        <p14:creationId xmlns:p14="http://schemas.microsoft.com/office/powerpoint/2010/main" val="31996239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71755"/>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The Redfield ratio: </a:t>
            </a:r>
            <a:r>
              <a:rPr lang="en-US" sz="3200" b="1" dirty="0" smtClean="0">
                <a:solidFill>
                  <a:srgbClr val="31859C"/>
                </a:solidFill>
                <a:latin typeface="Arial"/>
                <a:cs typeface="Arial"/>
              </a:rPr>
              <a:t>nutrients</a:t>
            </a:r>
            <a:endParaRPr lang="en-US" sz="3200" b="1" baseline="-25000" dirty="0">
              <a:solidFill>
                <a:srgbClr val="31859C"/>
              </a:solidFill>
              <a:latin typeface="Arial"/>
              <a:cs typeface="Arial"/>
            </a:endParaRPr>
          </a:p>
        </p:txBody>
      </p:sp>
      <p:pic>
        <p:nvPicPr>
          <p:cNvPr id="5" name="Picture 4" descr="Redfield - Gruber&amp;Deutsch.png"/>
          <p:cNvPicPr>
            <a:picLocks noChangeAspect="1"/>
          </p:cNvPicPr>
          <p:nvPr/>
        </p:nvPicPr>
        <p:blipFill rotWithShape="1">
          <a:blip r:embed="rId2">
            <a:extLst>
              <a:ext uri="{28A0092B-C50C-407E-A947-70E740481C1C}">
                <a14:useLocalDpi xmlns:a14="http://schemas.microsoft.com/office/drawing/2010/main" val="0"/>
              </a:ext>
            </a:extLst>
          </a:blip>
          <a:srcRect t="2930" r="32064"/>
          <a:stretch/>
        </p:blipFill>
        <p:spPr>
          <a:xfrm>
            <a:off x="1025141" y="856531"/>
            <a:ext cx="6528243" cy="6001469"/>
          </a:xfrm>
          <a:prstGeom prst="rect">
            <a:avLst/>
          </a:prstGeom>
        </p:spPr>
      </p:pic>
      <p:sp>
        <p:nvSpPr>
          <p:cNvPr id="6" name="Rectangle 5"/>
          <p:cNvSpPr/>
          <p:nvPr/>
        </p:nvSpPr>
        <p:spPr>
          <a:xfrm>
            <a:off x="1025141" y="703777"/>
            <a:ext cx="336609" cy="41308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923953" y="6542576"/>
            <a:ext cx="2250649" cy="307777"/>
          </a:xfrm>
          <a:prstGeom prst="rect">
            <a:avLst/>
          </a:prstGeom>
          <a:noFill/>
        </p:spPr>
        <p:txBody>
          <a:bodyPr wrap="none" rtlCol="0">
            <a:spAutoFit/>
          </a:bodyPr>
          <a:lstStyle/>
          <a:p>
            <a:r>
              <a:rPr lang="en-US" sz="1400" dirty="0" smtClean="0">
                <a:latin typeface="Arial"/>
                <a:cs typeface="Arial"/>
              </a:rPr>
              <a:t>Gruber and Deutsch 2014</a:t>
            </a:r>
            <a:endParaRPr lang="en-US" sz="1400" dirty="0">
              <a:latin typeface="Arial"/>
              <a:cs typeface="Arial"/>
            </a:endParaRPr>
          </a:p>
        </p:txBody>
      </p:sp>
    </p:spTree>
    <p:extLst>
      <p:ext uri="{BB962C8B-B14F-4D97-AF65-F5344CB8AC3E}">
        <p14:creationId xmlns:p14="http://schemas.microsoft.com/office/powerpoint/2010/main" val="2582204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Why is the Redfield ratio useful?</a:t>
            </a:r>
          </a:p>
        </p:txBody>
      </p:sp>
      <p:sp>
        <p:nvSpPr>
          <p:cNvPr id="5" name="Title 1"/>
          <p:cNvSpPr txBox="1">
            <a:spLocks/>
          </p:cNvSpPr>
          <p:nvPr/>
        </p:nvSpPr>
        <p:spPr>
          <a:xfrm>
            <a:off x="0" y="1471172"/>
            <a:ext cx="9144000" cy="834697"/>
          </a:xfrm>
          <a:prstGeom prst="rect">
            <a:avLst/>
          </a:prstGeom>
        </p:spPr>
        <p:txBody>
          <a:bodyPr vert="horz" lIns="91440" tIns="45720" rIns="91440" bIns="45720" rtlCol="0" anchor="ctr">
            <a:normAutofit/>
          </a:bodyPr>
          <a:lstStyle/>
          <a:p>
            <a:pPr algn="ctr"/>
            <a:r>
              <a:rPr lang="en-US" sz="3000" dirty="0" smtClean="0">
                <a:latin typeface="Arial"/>
                <a:cs typeface="Arial"/>
              </a:rPr>
              <a:t>Average elemental/molar ratio of phytoplankton</a:t>
            </a:r>
          </a:p>
        </p:txBody>
      </p:sp>
      <p:sp>
        <p:nvSpPr>
          <p:cNvPr id="6" name="TextBox 5"/>
          <p:cNvSpPr txBox="1"/>
          <p:nvPr/>
        </p:nvSpPr>
        <p:spPr>
          <a:xfrm>
            <a:off x="755206" y="2488358"/>
            <a:ext cx="7483405" cy="3313727"/>
          </a:xfrm>
          <a:prstGeom prst="rect">
            <a:avLst/>
          </a:prstGeom>
          <a:noFill/>
        </p:spPr>
        <p:txBody>
          <a:bodyPr wrap="square" rtlCol="0">
            <a:spAutoFit/>
          </a:bodyPr>
          <a:lstStyle/>
          <a:p>
            <a:pPr algn="ctr"/>
            <a:r>
              <a:rPr lang="en-US" sz="2600" dirty="0" smtClean="0">
                <a:solidFill>
                  <a:srgbClr val="008000"/>
                </a:solidFill>
                <a:latin typeface="Arial"/>
                <a:cs typeface="Arial"/>
              </a:rPr>
              <a:t>106 CO</a:t>
            </a:r>
            <a:r>
              <a:rPr lang="en-US" sz="2600" baseline="-25000" dirty="0" smtClean="0">
                <a:solidFill>
                  <a:srgbClr val="008000"/>
                </a:solidFill>
                <a:latin typeface="Arial"/>
                <a:cs typeface="Arial"/>
              </a:rPr>
              <a:t>2</a:t>
            </a:r>
            <a:r>
              <a:rPr lang="en-US" sz="2600" dirty="0" smtClean="0">
                <a:solidFill>
                  <a:srgbClr val="008000"/>
                </a:solidFill>
                <a:latin typeface="Arial"/>
                <a:cs typeface="Arial"/>
              </a:rPr>
              <a:t> + 16 HNO</a:t>
            </a:r>
            <a:r>
              <a:rPr lang="en-US" sz="2600" baseline="-25000" dirty="0" smtClean="0">
                <a:solidFill>
                  <a:srgbClr val="008000"/>
                </a:solidFill>
                <a:latin typeface="Arial"/>
                <a:cs typeface="Arial"/>
              </a:rPr>
              <a:t>3</a:t>
            </a:r>
            <a:r>
              <a:rPr lang="en-US" sz="2600" dirty="0" smtClean="0">
                <a:solidFill>
                  <a:srgbClr val="008000"/>
                </a:solidFill>
                <a:latin typeface="Arial"/>
                <a:cs typeface="Arial"/>
              </a:rPr>
              <a:t> + H</a:t>
            </a:r>
            <a:r>
              <a:rPr lang="en-US" sz="2600" baseline="-25000" dirty="0" smtClean="0">
                <a:solidFill>
                  <a:srgbClr val="008000"/>
                </a:solidFill>
                <a:latin typeface="Arial"/>
                <a:cs typeface="Arial"/>
              </a:rPr>
              <a:t>3</a:t>
            </a:r>
            <a:r>
              <a:rPr lang="en-US" sz="2600" dirty="0" smtClean="0">
                <a:solidFill>
                  <a:srgbClr val="008000"/>
                </a:solidFill>
                <a:latin typeface="Arial"/>
                <a:cs typeface="Arial"/>
              </a:rPr>
              <a:t>PO</a:t>
            </a:r>
            <a:r>
              <a:rPr lang="en-US" sz="2600" baseline="-25000" dirty="0" smtClean="0">
                <a:solidFill>
                  <a:srgbClr val="008000"/>
                </a:solidFill>
                <a:latin typeface="Arial"/>
                <a:cs typeface="Arial"/>
              </a:rPr>
              <a:t>4</a:t>
            </a:r>
            <a:r>
              <a:rPr lang="en-US" sz="2600" dirty="0" smtClean="0">
                <a:solidFill>
                  <a:srgbClr val="008000"/>
                </a:solidFill>
                <a:latin typeface="Arial"/>
                <a:cs typeface="Arial"/>
              </a:rPr>
              <a:t> + 78 H</a:t>
            </a:r>
            <a:r>
              <a:rPr lang="en-US" sz="2600" baseline="-25000" dirty="0" smtClean="0">
                <a:solidFill>
                  <a:srgbClr val="008000"/>
                </a:solidFill>
                <a:latin typeface="Arial"/>
                <a:cs typeface="Arial"/>
              </a:rPr>
              <a:t>2</a:t>
            </a:r>
            <a:r>
              <a:rPr lang="en-US" sz="2600" dirty="0" smtClean="0">
                <a:solidFill>
                  <a:srgbClr val="008000"/>
                </a:solidFill>
                <a:latin typeface="Arial"/>
                <a:cs typeface="Arial"/>
              </a:rPr>
              <a:t>O </a:t>
            </a:r>
            <a:r>
              <a:rPr lang="is-IS" sz="2600" dirty="0" smtClean="0">
                <a:solidFill>
                  <a:srgbClr val="008000"/>
                </a:solidFill>
                <a:latin typeface="Arial"/>
                <a:cs typeface="Arial"/>
              </a:rPr>
              <a:t>↔</a:t>
            </a:r>
          </a:p>
          <a:p>
            <a:pPr algn="ctr"/>
            <a:endParaRPr lang="is-IS" sz="1000" dirty="0" smtClean="0">
              <a:solidFill>
                <a:srgbClr val="008000"/>
              </a:solidFill>
              <a:latin typeface="Arial"/>
              <a:cs typeface="Arial"/>
            </a:endParaRPr>
          </a:p>
          <a:p>
            <a:pPr algn="ctr"/>
            <a:r>
              <a:rPr lang="is-IS" sz="2600" dirty="0" smtClean="0">
                <a:solidFill>
                  <a:srgbClr val="008000"/>
                </a:solidFill>
                <a:latin typeface="Arial"/>
                <a:cs typeface="Arial"/>
              </a:rPr>
              <a:t>(</a:t>
            </a:r>
            <a:r>
              <a:rPr lang="is-IS" sz="2600" b="1" dirty="0" smtClean="0">
                <a:solidFill>
                  <a:srgbClr val="008000"/>
                </a:solidFill>
                <a:latin typeface="Arial"/>
                <a:cs typeface="Arial"/>
              </a:rPr>
              <a:t>C</a:t>
            </a:r>
            <a:r>
              <a:rPr lang="is-IS" sz="2600" b="1" baseline="-25000" dirty="0" smtClean="0">
                <a:solidFill>
                  <a:srgbClr val="008000"/>
                </a:solidFill>
                <a:latin typeface="Arial"/>
                <a:cs typeface="Arial"/>
              </a:rPr>
              <a:t>106</a:t>
            </a:r>
            <a:r>
              <a:rPr lang="is-IS" sz="2600" b="1" dirty="0" smtClean="0">
                <a:solidFill>
                  <a:srgbClr val="008000"/>
                </a:solidFill>
                <a:latin typeface="Arial"/>
                <a:cs typeface="Arial"/>
              </a:rPr>
              <a:t>H</a:t>
            </a:r>
            <a:r>
              <a:rPr lang="is-IS" sz="2600" b="1" baseline="-25000" dirty="0" smtClean="0">
                <a:solidFill>
                  <a:srgbClr val="008000"/>
                </a:solidFill>
                <a:latin typeface="Arial"/>
                <a:cs typeface="Arial"/>
              </a:rPr>
              <a:t>175</a:t>
            </a:r>
            <a:r>
              <a:rPr lang="is-IS" sz="2600" b="1" dirty="0" smtClean="0">
                <a:solidFill>
                  <a:srgbClr val="008000"/>
                </a:solidFill>
                <a:latin typeface="Arial"/>
                <a:cs typeface="Arial"/>
              </a:rPr>
              <a:t>O</a:t>
            </a:r>
            <a:r>
              <a:rPr lang="is-IS" sz="2600" b="1" baseline="-25000" dirty="0" smtClean="0">
                <a:solidFill>
                  <a:srgbClr val="008000"/>
                </a:solidFill>
                <a:latin typeface="Arial"/>
                <a:cs typeface="Arial"/>
              </a:rPr>
              <a:t>42</a:t>
            </a:r>
            <a:r>
              <a:rPr lang="is-IS" sz="2600" b="1" dirty="0" smtClean="0">
                <a:solidFill>
                  <a:srgbClr val="008000"/>
                </a:solidFill>
                <a:latin typeface="Arial"/>
                <a:cs typeface="Arial"/>
              </a:rPr>
              <a:t>N</a:t>
            </a:r>
            <a:r>
              <a:rPr lang="is-IS" sz="2600" b="1" baseline="-25000" dirty="0" smtClean="0">
                <a:solidFill>
                  <a:srgbClr val="008000"/>
                </a:solidFill>
                <a:latin typeface="Arial"/>
                <a:cs typeface="Arial"/>
              </a:rPr>
              <a:t>16</a:t>
            </a:r>
            <a:r>
              <a:rPr lang="is-IS" sz="2600" b="1" dirty="0" smtClean="0">
                <a:solidFill>
                  <a:srgbClr val="008000"/>
                </a:solidFill>
                <a:latin typeface="Arial"/>
                <a:cs typeface="Arial"/>
              </a:rPr>
              <a:t>P</a:t>
            </a:r>
            <a:r>
              <a:rPr lang="is-IS" sz="2600" dirty="0" smtClean="0">
                <a:solidFill>
                  <a:srgbClr val="008000"/>
                </a:solidFill>
                <a:latin typeface="Arial"/>
                <a:cs typeface="Arial"/>
              </a:rPr>
              <a:t>) + 150 O</a:t>
            </a:r>
            <a:r>
              <a:rPr lang="is-IS" sz="2600" baseline="-25000" dirty="0" smtClean="0">
                <a:solidFill>
                  <a:srgbClr val="008000"/>
                </a:solidFill>
                <a:latin typeface="Arial"/>
                <a:cs typeface="Arial"/>
              </a:rPr>
              <a:t>2</a:t>
            </a:r>
            <a:endParaRPr lang="is-IS" sz="2600" dirty="0" smtClean="0">
              <a:solidFill>
                <a:srgbClr val="008000"/>
              </a:solidFill>
              <a:latin typeface="Arial"/>
              <a:cs typeface="Arial"/>
            </a:endParaRPr>
          </a:p>
          <a:p>
            <a:pPr algn="ctr"/>
            <a:endParaRPr lang="is-IS" sz="2600" baseline="-25000" dirty="0">
              <a:latin typeface="Arial"/>
              <a:cs typeface="Arial"/>
            </a:endParaRPr>
          </a:p>
          <a:p>
            <a:pPr algn="ctr"/>
            <a:r>
              <a:rPr lang="is-IS" sz="2600" b="1" dirty="0" smtClean="0">
                <a:solidFill>
                  <a:schemeClr val="bg1"/>
                </a:solidFill>
                <a:latin typeface="Arial"/>
                <a:cs typeface="Arial"/>
              </a:rPr>
              <a:t>Remineralization: -O</a:t>
            </a:r>
            <a:r>
              <a:rPr lang="is-IS" sz="2600" b="1" baseline="-25000" dirty="0" smtClean="0">
                <a:solidFill>
                  <a:schemeClr val="bg1"/>
                </a:solidFill>
                <a:latin typeface="Arial"/>
                <a:cs typeface="Arial"/>
              </a:rPr>
              <a:t>2</a:t>
            </a:r>
            <a:r>
              <a:rPr lang="is-IS" sz="2600" b="1" dirty="0" smtClean="0">
                <a:solidFill>
                  <a:schemeClr val="bg1"/>
                </a:solidFill>
                <a:latin typeface="Arial"/>
                <a:cs typeface="Arial"/>
              </a:rPr>
              <a:t>:C</a:t>
            </a:r>
            <a:r>
              <a:rPr lang="is-IS" sz="2600" b="1" baseline="-25000" dirty="0" smtClean="0">
                <a:solidFill>
                  <a:schemeClr val="bg1"/>
                </a:solidFill>
                <a:latin typeface="Arial"/>
                <a:cs typeface="Arial"/>
              </a:rPr>
              <a:t>org</a:t>
            </a:r>
            <a:r>
              <a:rPr lang="is-IS" sz="2600" b="1" dirty="0" smtClean="0">
                <a:solidFill>
                  <a:schemeClr val="bg1"/>
                </a:solidFill>
                <a:latin typeface="Arial"/>
                <a:cs typeface="Arial"/>
              </a:rPr>
              <a:t>:N:P ≈ 150:106:16:1</a:t>
            </a:r>
          </a:p>
          <a:p>
            <a:pPr algn="ctr"/>
            <a:endParaRPr lang="is-IS" sz="2600" dirty="0">
              <a:latin typeface="Arial"/>
              <a:cs typeface="Arial"/>
            </a:endParaRPr>
          </a:p>
          <a:p>
            <a:r>
              <a:rPr lang="is-IS" sz="2600" u="sng" dirty="0" smtClean="0">
                <a:latin typeface="Arial"/>
                <a:cs typeface="Arial"/>
              </a:rPr>
              <a:t>Example 1</a:t>
            </a:r>
            <a:r>
              <a:rPr lang="is-IS" sz="2600" dirty="0" smtClean="0">
                <a:latin typeface="Arial"/>
                <a:cs typeface="Arial"/>
              </a:rPr>
              <a:t>: if PO</a:t>
            </a:r>
            <a:r>
              <a:rPr lang="is-IS" sz="2600" baseline="-25000" dirty="0" smtClean="0">
                <a:latin typeface="Arial"/>
                <a:cs typeface="Arial"/>
              </a:rPr>
              <a:t>4</a:t>
            </a:r>
            <a:r>
              <a:rPr lang="is-IS" sz="2600" baseline="30000" dirty="0" smtClean="0">
                <a:latin typeface="Arial"/>
                <a:cs typeface="Arial"/>
              </a:rPr>
              <a:t>3-</a:t>
            </a:r>
            <a:r>
              <a:rPr lang="is-IS" sz="2600" dirty="0" smtClean="0">
                <a:latin typeface="Arial"/>
                <a:cs typeface="Arial"/>
              </a:rPr>
              <a:t> is observed to decrease by </a:t>
            </a:r>
          </a:p>
          <a:p>
            <a:r>
              <a:rPr lang="is-IS" sz="2600" dirty="0" smtClean="0">
                <a:latin typeface="Arial"/>
                <a:cs typeface="Arial"/>
              </a:rPr>
              <a:t>0.5 μM due to phytoplankton growth, then NO</a:t>
            </a:r>
            <a:r>
              <a:rPr lang="is-IS" sz="2600" baseline="-25000" dirty="0" smtClean="0">
                <a:latin typeface="Arial"/>
                <a:cs typeface="Arial"/>
              </a:rPr>
              <a:t>3</a:t>
            </a:r>
            <a:r>
              <a:rPr lang="is-IS" sz="2600" baseline="30000" dirty="0" smtClean="0">
                <a:latin typeface="Arial"/>
                <a:cs typeface="Arial"/>
              </a:rPr>
              <a:t>-</a:t>
            </a:r>
            <a:r>
              <a:rPr lang="is-IS" sz="2600" dirty="0" smtClean="0">
                <a:latin typeface="Arial"/>
                <a:cs typeface="Arial"/>
              </a:rPr>
              <a:t> is likely to have decreased by </a:t>
            </a:r>
            <a:r>
              <a:rPr lang="is-IS" sz="2600" b="1" dirty="0" smtClean="0">
                <a:latin typeface="Arial"/>
                <a:cs typeface="Arial"/>
              </a:rPr>
              <a:t>??</a:t>
            </a:r>
            <a:endParaRPr lang="en-US" sz="2600" b="1" dirty="0">
              <a:latin typeface="Arial"/>
              <a:cs typeface="Arial"/>
            </a:endParaRPr>
          </a:p>
        </p:txBody>
      </p:sp>
    </p:spTree>
    <p:extLst>
      <p:ext uri="{BB962C8B-B14F-4D97-AF65-F5344CB8AC3E}">
        <p14:creationId xmlns:p14="http://schemas.microsoft.com/office/powerpoint/2010/main" val="33982808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a:solidFill>
                  <a:srgbClr val="0000FF"/>
                </a:solidFill>
                <a:latin typeface="Arial"/>
                <a:cs typeface="Arial"/>
              </a:rPr>
              <a:t>Why is the </a:t>
            </a:r>
            <a:r>
              <a:rPr lang="en-US" sz="3200" b="1" dirty="0" smtClean="0">
                <a:solidFill>
                  <a:srgbClr val="0000FF"/>
                </a:solidFill>
                <a:latin typeface="Arial"/>
                <a:cs typeface="Arial"/>
              </a:rPr>
              <a:t>Redfield ratio </a:t>
            </a:r>
            <a:r>
              <a:rPr lang="en-US" sz="3200" b="1" dirty="0">
                <a:solidFill>
                  <a:srgbClr val="0000FF"/>
                </a:solidFill>
                <a:latin typeface="Arial"/>
                <a:cs typeface="Arial"/>
              </a:rPr>
              <a:t>useful?</a:t>
            </a:r>
          </a:p>
        </p:txBody>
      </p:sp>
      <p:sp>
        <p:nvSpPr>
          <p:cNvPr id="5" name="Title 1"/>
          <p:cNvSpPr txBox="1">
            <a:spLocks/>
          </p:cNvSpPr>
          <p:nvPr/>
        </p:nvSpPr>
        <p:spPr>
          <a:xfrm>
            <a:off x="0" y="1471172"/>
            <a:ext cx="9144000" cy="834697"/>
          </a:xfrm>
          <a:prstGeom prst="rect">
            <a:avLst/>
          </a:prstGeom>
        </p:spPr>
        <p:txBody>
          <a:bodyPr vert="horz" lIns="91440" tIns="45720" rIns="91440" bIns="45720" rtlCol="0" anchor="ctr">
            <a:normAutofit/>
          </a:bodyPr>
          <a:lstStyle/>
          <a:p>
            <a:pPr algn="ctr"/>
            <a:r>
              <a:rPr lang="en-US" sz="3000" dirty="0" smtClean="0">
                <a:latin typeface="Arial"/>
                <a:cs typeface="Arial"/>
              </a:rPr>
              <a:t>Average elemental/molar ratio of phytoplankton</a:t>
            </a:r>
          </a:p>
        </p:txBody>
      </p:sp>
      <p:sp>
        <p:nvSpPr>
          <p:cNvPr id="6" name="TextBox 5"/>
          <p:cNvSpPr txBox="1"/>
          <p:nvPr/>
        </p:nvSpPr>
        <p:spPr>
          <a:xfrm>
            <a:off x="755206" y="2488358"/>
            <a:ext cx="7483405" cy="3313727"/>
          </a:xfrm>
          <a:prstGeom prst="rect">
            <a:avLst/>
          </a:prstGeom>
          <a:noFill/>
        </p:spPr>
        <p:txBody>
          <a:bodyPr wrap="square" rtlCol="0">
            <a:spAutoFit/>
          </a:bodyPr>
          <a:lstStyle/>
          <a:p>
            <a:pPr algn="ctr"/>
            <a:r>
              <a:rPr lang="en-US" sz="2600" dirty="0" smtClean="0">
                <a:solidFill>
                  <a:srgbClr val="008000"/>
                </a:solidFill>
                <a:latin typeface="Arial"/>
                <a:cs typeface="Arial"/>
              </a:rPr>
              <a:t>106 CO</a:t>
            </a:r>
            <a:r>
              <a:rPr lang="en-US" sz="2600" baseline="-25000" dirty="0" smtClean="0">
                <a:solidFill>
                  <a:srgbClr val="008000"/>
                </a:solidFill>
                <a:latin typeface="Arial"/>
                <a:cs typeface="Arial"/>
              </a:rPr>
              <a:t>2</a:t>
            </a:r>
            <a:r>
              <a:rPr lang="en-US" sz="2600" dirty="0" smtClean="0">
                <a:solidFill>
                  <a:srgbClr val="008000"/>
                </a:solidFill>
                <a:latin typeface="Arial"/>
                <a:cs typeface="Arial"/>
              </a:rPr>
              <a:t> + 16 HNO</a:t>
            </a:r>
            <a:r>
              <a:rPr lang="en-US" sz="2600" baseline="-25000" dirty="0" smtClean="0">
                <a:solidFill>
                  <a:srgbClr val="008000"/>
                </a:solidFill>
                <a:latin typeface="Arial"/>
                <a:cs typeface="Arial"/>
              </a:rPr>
              <a:t>3</a:t>
            </a:r>
            <a:r>
              <a:rPr lang="en-US" sz="2600" dirty="0" smtClean="0">
                <a:solidFill>
                  <a:srgbClr val="008000"/>
                </a:solidFill>
                <a:latin typeface="Arial"/>
                <a:cs typeface="Arial"/>
              </a:rPr>
              <a:t> + H</a:t>
            </a:r>
            <a:r>
              <a:rPr lang="en-US" sz="2600" baseline="-25000" dirty="0" smtClean="0">
                <a:solidFill>
                  <a:srgbClr val="008000"/>
                </a:solidFill>
                <a:latin typeface="Arial"/>
                <a:cs typeface="Arial"/>
              </a:rPr>
              <a:t>3</a:t>
            </a:r>
            <a:r>
              <a:rPr lang="en-US" sz="2600" dirty="0" smtClean="0">
                <a:solidFill>
                  <a:srgbClr val="008000"/>
                </a:solidFill>
                <a:latin typeface="Arial"/>
                <a:cs typeface="Arial"/>
              </a:rPr>
              <a:t>PO</a:t>
            </a:r>
            <a:r>
              <a:rPr lang="en-US" sz="2600" baseline="-25000" dirty="0" smtClean="0">
                <a:solidFill>
                  <a:srgbClr val="008000"/>
                </a:solidFill>
                <a:latin typeface="Arial"/>
                <a:cs typeface="Arial"/>
              </a:rPr>
              <a:t>4</a:t>
            </a:r>
            <a:r>
              <a:rPr lang="en-US" sz="2600" dirty="0" smtClean="0">
                <a:solidFill>
                  <a:srgbClr val="008000"/>
                </a:solidFill>
                <a:latin typeface="Arial"/>
                <a:cs typeface="Arial"/>
              </a:rPr>
              <a:t> + 78 H</a:t>
            </a:r>
            <a:r>
              <a:rPr lang="en-US" sz="2600" baseline="-25000" dirty="0" smtClean="0">
                <a:solidFill>
                  <a:srgbClr val="008000"/>
                </a:solidFill>
                <a:latin typeface="Arial"/>
                <a:cs typeface="Arial"/>
              </a:rPr>
              <a:t>2</a:t>
            </a:r>
            <a:r>
              <a:rPr lang="en-US" sz="2600" dirty="0" smtClean="0">
                <a:solidFill>
                  <a:srgbClr val="008000"/>
                </a:solidFill>
                <a:latin typeface="Arial"/>
                <a:cs typeface="Arial"/>
              </a:rPr>
              <a:t>O </a:t>
            </a:r>
            <a:r>
              <a:rPr lang="is-IS" sz="2600" dirty="0" smtClean="0">
                <a:solidFill>
                  <a:srgbClr val="008000"/>
                </a:solidFill>
                <a:latin typeface="Arial"/>
                <a:cs typeface="Arial"/>
              </a:rPr>
              <a:t>↔</a:t>
            </a:r>
          </a:p>
          <a:p>
            <a:pPr algn="ctr"/>
            <a:endParaRPr lang="is-IS" sz="1000" dirty="0" smtClean="0">
              <a:solidFill>
                <a:srgbClr val="008000"/>
              </a:solidFill>
              <a:latin typeface="Arial"/>
              <a:cs typeface="Arial"/>
            </a:endParaRPr>
          </a:p>
          <a:p>
            <a:pPr algn="ctr"/>
            <a:r>
              <a:rPr lang="is-IS" sz="2600" dirty="0" smtClean="0">
                <a:solidFill>
                  <a:srgbClr val="008000"/>
                </a:solidFill>
                <a:latin typeface="Arial"/>
                <a:cs typeface="Arial"/>
              </a:rPr>
              <a:t>(</a:t>
            </a:r>
            <a:r>
              <a:rPr lang="is-IS" sz="2600" b="1" dirty="0" smtClean="0">
                <a:solidFill>
                  <a:srgbClr val="008000"/>
                </a:solidFill>
                <a:latin typeface="Arial"/>
                <a:cs typeface="Arial"/>
              </a:rPr>
              <a:t>C</a:t>
            </a:r>
            <a:r>
              <a:rPr lang="is-IS" sz="2600" b="1" baseline="-25000" dirty="0" smtClean="0">
                <a:solidFill>
                  <a:srgbClr val="008000"/>
                </a:solidFill>
                <a:latin typeface="Arial"/>
                <a:cs typeface="Arial"/>
              </a:rPr>
              <a:t>106</a:t>
            </a:r>
            <a:r>
              <a:rPr lang="is-IS" sz="2600" b="1" dirty="0" smtClean="0">
                <a:solidFill>
                  <a:srgbClr val="008000"/>
                </a:solidFill>
                <a:latin typeface="Arial"/>
                <a:cs typeface="Arial"/>
              </a:rPr>
              <a:t>H</a:t>
            </a:r>
            <a:r>
              <a:rPr lang="is-IS" sz="2600" b="1" baseline="-25000" dirty="0" smtClean="0">
                <a:solidFill>
                  <a:srgbClr val="008000"/>
                </a:solidFill>
                <a:latin typeface="Arial"/>
                <a:cs typeface="Arial"/>
              </a:rPr>
              <a:t>175</a:t>
            </a:r>
            <a:r>
              <a:rPr lang="is-IS" sz="2600" b="1" dirty="0" smtClean="0">
                <a:solidFill>
                  <a:srgbClr val="008000"/>
                </a:solidFill>
                <a:latin typeface="Arial"/>
                <a:cs typeface="Arial"/>
              </a:rPr>
              <a:t>O</a:t>
            </a:r>
            <a:r>
              <a:rPr lang="is-IS" sz="2600" b="1" baseline="-25000" dirty="0" smtClean="0">
                <a:solidFill>
                  <a:srgbClr val="008000"/>
                </a:solidFill>
                <a:latin typeface="Arial"/>
                <a:cs typeface="Arial"/>
              </a:rPr>
              <a:t>42</a:t>
            </a:r>
            <a:r>
              <a:rPr lang="is-IS" sz="2600" b="1" dirty="0" smtClean="0">
                <a:solidFill>
                  <a:srgbClr val="008000"/>
                </a:solidFill>
                <a:latin typeface="Arial"/>
                <a:cs typeface="Arial"/>
              </a:rPr>
              <a:t>N</a:t>
            </a:r>
            <a:r>
              <a:rPr lang="is-IS" sz="2600" b="1" baseline="-25000" dirty="0" smtClean="0">
                <a:solidFill>
                  <a:srgbClr val="008000"/>
                </a:solidFill>
                <a:latin typeface="Arial"/>
                <a:cs typeface="Arial"/>
              </a:rPr>
              <a:t>16</a:t>
            </a:r>
            <a:r>
              <a:rPr lang="is-IS" sz="2600" b="1" dirty="0" smtClean="0">
                <a:solidFill>
                  <a:srgbClr val="008000"/>
                </a:solidFill>
                <a:latin typeface="Arial"/>
                <a:cs typeface="Arial"/>
              </a:rPr>
              <a:t>P</a:t>
            </a:r>
            <a:r>
              <a:rPr lang="is-IS" sz="2600" dirty="0" smtClean="0">
                <a:solidFill>
                  <a:srgbClr val="008000"/>
                </a:solidFill>
                <a:latin typeface="Arial"/>
                <a:cs typeface="Arial"/>
              </a:rPr>
              <a:t>) + 150 O</a:t>
            </a:r>
            <a:r>
              <a:rPr lang="is-IS" sz="2600" baseline="-25000" dirty="0" smtClean="0">
                <a:solidFill>
                  <a:srgbClr val="008000"/>
                </a:solidFill>
                <a:latin typeface="Arial"/>
                <a:cs typeface="Arial"/>
              </a:rPr>
              <a:t>2</a:t>
            </a:r>
            <a:endParaRPr lang="is-IS" sz="2600" dirty="0" smtClean="0">
              <a:solidFill>
                <a:srgbClr val="008000"/>
              </a:solidFill>
              <a:latin typeface="Arial"/>
              <a:cs typeface="Arial"/>
            </a:endParaRPr>
          </a:p>
          <a:p>
            <a:pPr algn="ctr"/>
            <a:endParaRPr lang="is-IS" sz="2600" baseline="-25000" dirty="0">
              <a:latin typeface="Arial"/>
              <a:cs typeface="Arial"/>
            </a:endParaRPr>
          </a:p>
          <a:p>
            <a:pPr algn="ctr"/>
            <a:r>
              <a:rPr lang="is-IS" sz="2600" b="1" dirty="0" smtClean="0">
                <a:solidFill>
                  <a:srgbClr val="FFFFFF"/>
                </a:solidFill>
                <a:latin typeface="Arial"/>
                <a:cs typeface="Arial"/>
              </a:rPr>
              <a:t>Remineralization: -O</a:t>
            </a:r>
            <a:r>
              <a:rPr lang="is-IS" sz="2600" b="1" baseline="-25000" dirty="0" smtClean="0">
                <a:solidFill>
                  <a:srgbClr val="FFFFFF"/>
                </a:solidFill>
                <a:latin typeface="Arial"/>
                <a:cs typeface="Arial"/>
              </a:rPr>
              <a:t>2</a:t>
            </a:r>
            <a:r>
              <a:rPr lang="is-IS" sz="2600" b="1" dirty="0" smtClean="0">
                <a:solidFill>
                  <a:srgbClr val="FFFFFF"/>
                </a:solidFill>
                <a:latin typeface="Arial"/>
                <a:cs typeface="Arial"/>
              </a:rPr>
              <a:t>:C</a:t>
            </a:r>
            <a:r>
              <a:rPr lang="is-IS" sz="2600" b="1" baseline="-25000" dirty="0" smtClean="0">
                <a:solidFill>
                  <a:srgbClr val="FFFFFF"/>
                </a:solidFill>
                <a:latin typeface="Arial"/>
                <a:cs typeface="Arial"/>
              </a:rPr>
              <a:t>org</a:t>
            </a:r>
            <a:r>
              <a:rPr lang="is-IS" sz="2600" b="1" dirty="0" smtClean="0">
                <a:solidFill>
                  <a:srgbClr val="FFFFFF"/>
                </a:solidFill>
                <a:latin typeface="Arial"/>
                <a:cs typeface="Arial"/>
              </a:rPr>
              <a:t>:N:P ≈ 150:106:16:1</a:t>
            </a:r>
          </a:p>
          <a:p>
            <a:pPr algn="ctr"/>
            <a:endParaRPr lang="is-IS" sz="2600" dirty="0">
              <a:latin typeface="Arial"/>
              <a:cs typeface="Arial"/>
            </a:endParaRPr>
          </a:p>
          <a:p>
            <a:r>
              <a:rPr lang="is-IS" sz="2600" u="sng" dirty="0" smtClean="0">
                <a:latin typeface="Arial"/>
                <a:cs typeface="Arial"/>
              </a:rPr>
              <a:t>Example 1</a:t>
            </a:r>
            <a:r>
              <a:rPr lang="is-IS" sz="2600" dirty="0" smtClean="0">
                <a:latin typeface="Arial"/>
                <a:cs typeface="Arial"/>
              </a:rPr>
              <a:t>: if PO</a:t>
            </a:r>
            <a:r>
              <a:rPr lang="is-IS" sz="2600" baseline="-25000" dirty="0" smtClean="0">
                <a:latin typeface="Arial"/>
                <a:cs typeface="Arial"/>
              </a:rPr>
              <a:t>4</a:t>
            </a:r>
            <a:r>
              <a:rPr lang="is-IS" sz="2600" baseline="30000" dirty="0" smtClean="0">
                <a:latin typeface="Arial"/>
                <a:cs typeface="Arial"/>
              </a:rPr>
              <a:t>3-</a:t>
            </a:r>
            <a:r>
              <a:rPr lang="is-IS" sz="2600" dirty="0" smtClean="0">
                <a:latin typeface="Arial"/>
                <a:cs typeface="Arial"/>
              </a:rPr>
              <a:t> is observed to decrease by </a:t>
            </a:r>
          </a:p>
          <a:p>
            <a:r>
              <a:rPr lang="is-IS" sz="2600" dirty="0" smtClean="0">
                <a:latin typeface="Arial"/>
                <a:cs typeface="Arial"/>
              </a:rPr>
              <a:t>0.5 μM due to phytoplankton growth, then NO</a:t>
            </a:r>
            <a:r>
              <a:rPr lang="is-IS" sz="2600" baseline="-25000" dirty="0" smtClean="0">
                <a:latin typeface="Arial"/>
                <a:cs typeface="Arial"/>
              </a:rPr>
              <a:t>3</a:t>
            </a:r>
            <a:r>
              <a:rPr lang="is-IS" sz="2600" baseline="30000" dirty="0" smtClean="0">
                <a:latin typeface="Arial"/>
                <a:cs typeface="Arial"/>
              </a:rPr>
              <a:t>-</a:t>
            </a:r>
            <a:r>
              <a:rPr lang="is-IS" sz="2600" dirty="0" smtClean="0">
                <a:latin typeface="Arial"/>
                <a:cs typeface="Arial"/>
              </a:rPr>
              <a:t> is likely to have decreased by </a:t>
            </a:r>
            <a:r>
              <a:rPr lang="is-IS" sz="2600" b="1" dirty="0" smtClean="0">
                <a:solidFill>
                  <a:srgbClr val="0000FF"/>
                </a:solidFill>
                <a:latin typeface="Arial"/>
                <a:cs typeface="Arial"/>
              </a:rPr>
              <a:t>(0.5 x 16) = 8 μM</a:t>
            </a:r>
            <a:endParaRPr lang="en-US" sz="2600" b="1" dirty="0">
              <a:solidFill>
                <a:srgbClr val="0000FF"/>
              </a:solidFill>
              <a:latin typeface="Arial"/>
              <a:cs typeface="Arial"/>
            </a:endParaRPr>
          </a:p>
        </p:txBody>
      </p:sp>
    </p:spTree>
    <p:extLst>
      <p:ext uri="{BB962C8B-B14F-4D97-AF65-F5344CB8AC3E}">
        <p14:creationId xmlns:p14="http://schemas.microsoft.com/office/powerpoint/2010/main" val="6469969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47355" y="1368401"/>
            <a:ext cx="8413278" cy="5129040"/>
          </a:xfrm>
        </p:spPr>
        <p:txBody>
          <a:bodyPr>
            <a:normAutofit/>
          </a:bodyPr>
          <a:lstStyle/>
          <a:p>
            <a:pPr>
              <a:buNone/>
            </a:pPr>
            <a:r>
              <a:rPr lang="en-US" sz="2800" b="1" dirty="0" smtClean="0">
                <a:solidFill>
                  <a:srgbClr val="660066"/>
                </a:solidFill>
                <a:latin typeface="Arial"/>
                <a:cs typeface="Arial"/>
              </a:rPr>
              <a:t>N</a:t>
            </a:r>
            <a:r>
              <a:rPr lang="en-US" sz="2800" b="1" baseline="-25000" dirty="0" smtClean="0">
                <a:solidFill>
                  <a:srgbClr val="660066"/>
                </a:solidFill>
                <a:latin typeface="Arial"/>
                <a:cs typeface="Arial"/>
              </a:rPr>
              <a:t>2</a:t>
            </a:r>
            <a:r>
              <a:rPr lang="en-US" sz="2800" b="1" dirty="0" smtClean="0">
                <a:solidFill>
                  <a:srgbClr val="660066"/>
                </a:solidFill>
                <a:latin typeface="Arial"/>
                <a:cs typeface="Arial"/>
              </a:rPr>
              <a:t> fixation</a:t>
            </a:r>
          </a:p>
          <a:p>
            <a:pPr>
              <a:buNone/>
            </a:pPr>
            <a:r>
              <a:rPr lang="en-US" dirty="0" smtClean="0">
                <a:latin typeface="Arial"/>
                <a:cs typeface="Arial"/>
              </a:rPr>
              <a:t>	</a:t>
            </a:r>
            <a:r>
              <a:rPr lang="en-US" sz="2400" dirty="0" smtClean="0">
                <a:solidFill>
                  <a:srgbClr val="FF0CC0"/>
                </a:solidFill>
                <a:latin typeface="Arial"/>
                <a:cs typeface="Arial"/>
              </a:rPr>
              <a:t>N</a:t>
            </a:r>
            <a:r>
              <a:rPr lang="en-US" sz="2400" baseline="-25000" dirty="0" smtClean="0">
                <a:solidFill>
                  <a:srgbClr val="FF0CC0"/>
                </a:solidFill>
                <a:latin typeface="Arial"/>
                <a:cs typeface="Arial"/>
              </a:rPr>
              <a:t>2</a:t>
            </a:r>
            <a:r>
              <a:rPr lang="en-US" sz="2400" dirty="0" smtClean="0">
                <a:latin typeface="Arial"/>
                <a:cs typeface="Arial"/>
              </a:rPr>
              <a:t> + 8 H</a:t>
            </a:r>
            <a:r>
              <a:rPr lang="en-US" sz="2400" baseline="30000" dirty="0" smtClean="0">
                <a:latin typeface="Arial"/>
                <a:cs typeface="Arial"/>
              </a:rPr>
              <a:t>+</a:t>
            </a:r>
            <a:r>
              <a:rPr lang="en-US" sz="2400" dirty="0" smtClean="0">
                <a:latin typeface="Arial"/>
                <a:cs typeface="Arial"/>
              </a:rPr>
              <a:t> + 8 e</a:t>
            </a:r>
            <a:r>
              <a:rPr lang="en-US" sz="2400" baseline="30000" dirty="0" smtClean="0">
                <a:latin typeface="Arial"/>
                <a:cs typeface="Arial"/>
              </a:rPr>
              <a:t>−</a:t>
            </a:r>
            <a:r>
              <a:rPr lang="en-US" sz="2400" dirty="0" smtClean="0">
                <a:latin typeface="Arial"/>
                <a:cs typeface="Arial"/>
              </a:rPr>
              <a:t> + </a:t>
            </a:r>
            <a:r>
              <a:rPr lang="en-US" sz="2400" dirty="0" smtClean="0">
                <a:solidFill>
                  <a:srgbClr val="FF6600"/>
                </a:solidFill>
                <a:latin typeface="Arial"/>
                <a:cs typeface="Arial"/>
              </a:rPr>
              <a:t>16 ATP </a:t>
            </a:r>
            <a:r>
              <a:rPr lang="en-US" sz="2400" dirty="0" smtClean="0">
                <a:latin typeface="Arial"/>
                <a:cs typeface="Arial"/>
              </a:rPr>
              <a:t>→ </a:t>
            </a:r>
            <a:r>
              <a:rPr lang="en-US" sz="2400" dirty="0" smtClean="0">
                <a:solidFill>
                  <a:srgbClr val="FF0CC0"/>
                </a:solidFill>
                <a:latin typeface="Arial"/>
                <a:cs typeface="Arial"/>
              </a:rPr>
              <a:t>2 NH</a:t>
            </a:r>
            <a:r>
              <a:rPr lang="en-US" sz="2400" baseline="-25000" dirty="0" smtClean="0">
                <a:solidFill>
                  <a:srgbClr val="FF0CC0"/>
                </a:solidFill>
                <a:latin typeface="Arial"/>
                <a:cs typeface="Arial"/>
              </a:rPr>
              <a:t>3</a:t>
            </a:r>
            <a:r>
              <a:rPr lang="en-US" sz="2400" dirty="0" smtClean="0">
                <a:latin typeface="Arial"/>
                <a:cs typeface="Arial"/>
              </a:rPr>
              <a:t> + H</a:t>
            </a:r>
            <a:r>
              <a:rPr lang="en-US" sz="2400" baseline="-25000" dirty="0" smtClean="0">
                <a:latin typeface="Arial"/>
                <a:cs typeface="Arial"/>
              </a:rPr>
              <a:t>2</a:t>
            </a:r>
            <a:r>
              <a:rPr lang="en-US" sz="2400" dirty="0" smtClean="0">
                <a:latin typeface="Arial"/>
                <a:cs typeface="Arial"/>
              </a:rPr>
              <a:t> + 16 ADP + 16 Pi</a:t>
            </a:r>
          </a:p>
          <a:p>
            <a:pPr>
              <a:buNone/>
            </a:pPr>
            <a:r>
              <a:rPr lang="en-US" sz="2800" dirty="0" smtClean="0">
                <a:latin typeface="Arial"/>
                <a:cs typeface="Arial"/>
              </a:rPr>
              <a:t>	</a:t>
            </a:r>
            <a:r>
              <a:rPr lang="en-US" sz="2200" dirty="0" smtClean="0">
                <a:solidFill>
                  <a:srgbClr val="660066"/>
                </a:solidFill>
                <a:latin typeface="Arial"/>
                <a:cs typeface="Arial"/>
              </a:rPr>
              <a:t>Generates ‘fixed N’ from unavailable N</a:t>
            </a:r>
            <a:r>
              <a:rPr lang="en-US" sz="2200" baseline="-25000" dirty="0" smtClean="0">
                <a:solidFill>
                  <a:srgbClr val="660066"/>
                </a:solidFill>
                <a:latin typeface="Arial"/>
                <a:cs typeface="Arial"/>
              </a:rPr>
              <a:t>2</a:t>
            </a:r>
          </a:p>
          <a:p>
            <a:pPr>
              <a:buNone/>
            </a:pPr>
            <a:r>
              <a:rPr lang="en-US" sz="2200" dirty="0" smtClean="0">
                <a:solidFill>
                  <a:srgbClr val="660066"/>
                </a:solidFill>
                <a:latin typeface="Arial"/>
                <a:cs typeface="Arial"/>
              </a:rPr>
              <a:t>	Requires PO</a:t>
            </a:r>
            <a:r>
              <a:rPr lang="en-US" sz="2200" baseline="-25000" dirty="0" smtClean="0">
                <a:solidFill>
                  <a:srgbClr val="660066"/>
                </a:solidFill>
                <a:latin typeface="Arial"/>
                <a:cs typeface="Arial"/>
              </a:rPr>
              <a:t>4</a:t>
            </a:r>
            <a:r>
              <a:rPr lang="en-US" sz="2200" baseline="30000" dirty="0" smtClean="0">
                <a:solidFill>
                  <a:srgbClr val="660066"/>
                </a:solidFill>
                <a:latin typeface="Arial"/>
                <a:cs typeface="Arial"/>
              </a:rPr>
              <a:t>3-</a:t>
            </a:r>
          </a:p>
          <a:p>
            <a:pPr>
              <a:buNone/>
            </a:pPr>
            <a:endParaRPr lang="en-US" sz="2400" dirty="0" smtClean="0">
              <a:solidFill>
                <a:srgbClr val="660066"/>
              </a:solidFill>
              <a:latin typeface="Arial"/>
              <a:cs typeface="Arial"/>
            </a:endParaRPr>
          </a:p>
          <a:p>
            <a:pPr>
              <a:buNone/>
            </a:pPr>
            <a:r>
              <a:rPr lang="en-US" sz="2800" b="1" dirty="0" err="1" smtClean="0">
                <a:solidFill>
                  <a:schemeClr val="bg1"/>
                </a:solidFill>
                <a:latin typeface="Arial"/>
                <a:cs typeface="Arial"/>
              </a:rPr>
              <a:t>Denitrification</a:t>
            </a:r>
            <a:endParaRPr lang="en-US" sz="2800" b="1" dirty="0" smtClean="0">
              <a:solidFill>
                <a:schemeClr val="bg1"/>
              </a:solidFill>
              <a:latin typeface="Arial"/>
              <a:cs typeface="Arial"/>
            </a:endParaRPr>
          </a:p>
          <a:p>
            <a:pPr>
              <a:buNone/>
            </a:pPr>
            <a:r>
              <a:rPr lang="en-US" sz="2400" dirty="0" smtClean="0">
                <a:solidFill>
                  <a:schemeClr val="bg1"/>
                </a:solidFill>
                <a:latin typeface="Arial"/>
                <a:cs typeface="Arial"/>
                <a:sym typeface="Wingdings"/>
              </a:rPr>
              <a:t>	C</a:t>
            </a:r>
            <a:r>
              <a:rPr lang="en-US" sz="2400" baseline="-25000" dirty="0" smtClean="0">
                <a:solidFill>
                  <a:schemeClr val="bg1"/>
                </a:solidFill>
                <a:latin typeface="Arial"/>
                <a:cs typeface="Arial"/>
                <a:sym typeface="Wingdings"/>
              </a:rPr>
              <a:t>106</a:t>
            </a:r>
            <a:r>
              <a:rPr lang="en-US" sz="2400" dirty="0" smtClean="0">
                <a:solidFill>
                  <a:schemeClr val="bg1"/>
                </a:solidFill>
                <a:latin typeface="Arial"/>
                <a:cs typeface="Arial"/>
                <a:sym typeface="Wingdings"/>
              </a:rPr>
              <a:t>H</a:t>
            </a:r>
            <a:r>
              <a:rPr lang="en-US" sz="2400" baseline="-25000" dirty="0" smtClean="0">
                <a:solidFill>
                  <a:schemeClr val="bg1"/>
                </a:solidFill>
                <a:latin typeface="Arial"/>
                <a:cs typeface="Arial"/>
                <a:sym typeface="Wingdings"/>
              </a:rPr>
              <a:t>175</a:t>
            </a:r>
            <a:r>
              <a:rPr lang="en-US" sz="2400" dirty="0" smtClean="0">
                <a:solidFill>
                  <a:schemeClr val="bg1"/>
                </a:solidFill>
                <a:latin typeface="Arial"/>
                <a:cs typeface="Arial"/>
                <a:sym typeface="Wingdings"/>
              </a:rPr>
              <a:t>O</a:t>
            </a:r>
            <a:r>
              <a:rPr lang="en-US" sz="2400" baseline="-25000" dirty="0" smtClean="0">
                <a:solidFill>
                  <a:schemeClr val="bg1"/>
                </a:solidFill>
                <a:latin typeface="Arial"/>
                <a:cs typeface="Arial"/>
                <a:sym typeface="Wingdings"/>
              </a:rPr>
              <a:t>42</a:t>
            </a:r>
            <a:r>
              <a:rPr lang="en-US" sz="2400" dirty="0" smtClean="0">
                <a:solidFill>
                  <a:schemeClr val="bg1"/>
                </a:solidFill>
                <a:latin typeface="Arial"/>
                <a:cs typeface="Arial"/>
                <a:sym typeface="Wingdings"/>
              </a:rPr>
              <a:t>N</a:t>
            </a:r>
            <a:r>
              <a:rPr lang="en-US" sz="2400" baseline="-25000" dirty="0" smtClean="0">
                <a:solidFill>
                  <a:schemeClr val="bg1"/>
                </a:solidFill>
                <a:latin typeface="Arial"/>
                <a:cs typeface="Arial"/>
                <a:sym typeface="Wingdings"/>
              </a:rPr>
              <a:t>16</a:t>
            </a:r>
            <a:r>
              <a:rPr lang="en-US" sz="2400" dirty="0" smtClean="0">
                <a:solidFill>
                  <a:schemeClr val="bg1"/>
                </a:solidFill>
                <a:latin typeface="Arial"/>
                <a:cs typeface="Arial"/>
                <a:sym typeface="Wingdings"/>
              </a:rPr>
              <a:t>P + 94.4 HNO</a:t>
            </a:r>
            <a:r>
              <a:rPr lang="en-US" sz="2400" baseline="-25000" dirty="0" smtClean="0">
                <a:solidFill>
                  <a:schemeClr val="bg1"/>
                </a:solidFill>
                <a:latin typeface="Arial"/>
                <a:cs typeface="Arial"/>
                <a:sym typeface="Wingdings"/>
              </a:rPr>
              <a:t>3</a:t>
            </a:r>
            <a:r>
              <a:rPr lang="en-US" sz="2400" dirty="0" smtClean="0">
                <a:solidFill>
                  <a:schemeClr val="bg1"/>
                </a:solidFill>
                <a:latin typeface="Arial"/>
                <a:cs typeface="Arial"/>
                <a:sym typeface="Wingdings"/>
              </a:rPr>
              <a:t>  106 CO</a:t>
            </a:r>
            <a:r>
              <a:rPr lang="en-US" sz="2400" baseline="-25000" dirty="0" smtClean="0">
                <a:solidFill>
                  <a:schemeClr val="bg1"/>
                </a:solidFill>
                <a:latin typeface="Arial"/>
                <a:cs typeface="Arial"/>
                <a:sym typeface="Wingdings"/>
              </a:rPr>
              <a:t>2</a:t>
            </a:r>
            <a:r>
              <a:rPr lang="en-US" sz="2400" dirty="0" smtClean="0">
                <a:solidFill>
                  <a:schemeClr val="bg1"/>
                </a:solidFill>
                <a:latin typeface="Arial"/>
                <a:cs typeface="Arial"/>
                <a:sym typeface="Wingdings"/>
              </a:rPr>
              <a:t> + 55.2 N</a:t>
            </a:r>
            <a:r>
              <a:rPr lang="en-US" sz="2400" baseline="-25000" dirty="0" smtClean="0">
                <a:solidFill>
                  <a:schemeClr val="bg1"/>
                </a:solidFill>
                <a:latin typeface="Arial"/>
                <a:cs typeface="Arial"/>
                <a:sym typeface="Wingdings"/>
              </a:rPr>
              <a:t>2</a:t>
            </a:r>
            <a:r>
              <a:rPr lang="en-US" sz="2400" dirty="0" smtClean="0">
                <a:solidFill>
                  <a:schemeClr val="bg1"/>
                </a:solidFill>
                <a:latin typeface="Arial"/>
                <a:cs typeface="Arial"/>
                <a:sym typeface="Wingdings"/>
              </a:rPr>
              <a:t> + 			H</a:t>
            </a:r>
            <a:r>
              <a:rPr lang="en-US" sz="2400" baseline="-25000" dirty="0" smtClean="0">
                <a:solidFill>
                  <a:schemeClr val="bg1"/>
                </a:solidFill>
                <a:latin typeface="Arial"/>
                <a:cs typeface="Arial"/>
                <a:sym typeface="Wingdings"/>
              </a:rPr>
              <a:t>3</a:t>
            </a:r>
            <a:r>
              <a:rPr lang="en-US" sz="2400" dirty="0" smtClean="0">
                <a:solidFill>
                  <a:schemeClr val="bg1"/>
                </a:solidFill>
                <a:latin typeface="Arial"/>
                <a:cs typeface="Arial"/>
                <a:sym typeface="Wingdings"/>
              </a:rPr>
              <a:t>PO</a:t>
            </a:r>
            <a:r>
              <a:rPr lang="en-US" sz="2400" baseline="-25000" dirty="0" smtClean="0">
                <a:solidFill>
                  <a:schemeClr val="bg1"/>
                </a:solidFill>
                <a:latin typeface="Arial"/>
                <a:cs typeface="Arial"/>
                <a:sym typeface="Wingdings"/>
              </a:rPr>
              <a:t>4</a:t>
            </a:r>
            <a:r>
              <a:rPr lang="en-US" sz="2400" dirty="0" smtClean="0">
                <a:solidFill>
                  <a:schemeClr val="bg1"/>
                </a:solidFill>
                <a:latin typeface="Arial"/>
                <a:cs typeface="Arial"/>
                <a:sym typeface="Wingdings"/>
              </a:rPr>
              <a:t> + 177.2 H</a:t>
            </a:r>
            <a:r>
              <a:rPr lang="en-US" sz="2400" baseline="-25000" dirty="0" smtClean="0">
                <a:solidFill>
                  <a:schemeClr val="bg1"/>
                </a:solidFill>
                <a:latin typeface="Arial"/>
                <a:cs typeface="Arial"/>
                <a:sym typeface="Wingdings"/>
              </a:rPr>
              <a:t>2</a:t>
            </a:r>
            <a:r>
              <a:rPr lang="en-US" sz="2400" dirty="0" smtClean="0">
                <a:solidFill>
                  <a:schemeClr val="bg1"/>
                </a:solidFill>
                <a:latin typeface="Arial"/>
                <a:cs typeface="Arial"/>
                <a:sym typeface="Wingdings"/>
              </a:rPr>
              <a:t>O </a:t>
            </a:r>
          </a:p>
          <a:p>
            <a:pPr>
              <a:buNone/>
            </a:pPr>
            <a:r>
              <a:rPr lang="en-US" sz="2200" dirty="0" smtClean="0">
                <a:solidFill>
                  <a:schemeClr val="bg1"/>
                </a:solidFill>
                <a:latin typeface="Arial"/>
                <a:cs typeface="Arial"/>
                <a:sym typeface="Wingdings"/>
              </a:rPr>
              <a:t>	Removes nitrate from the ocean as N</a:t>
            </a:r>
            <a:r>
              <a:rPr lang="en-US" sz="2200" baseline="-25000" dirty="0" smtClean="0">
                <a:solidFill>
                  <a:schemeClr val="bg1"/>
                </a:solidFill>
                <a:latin typeface="Arial"/>
                <a:cs typeface="Arial"/>
                <a:sym typeface="Wingdings"/>
              </a:rPr>
              <a:t>2</a:t>
            </a:r>
            <a:r>
              <a:rPr lang="en-US" sz="2200" dirty="0" smtClean="0">
                <a:solidFill>
                  <a:schemeClr val="bg1"/>
                </a:solidFill>
                <a:latin typeface="Arial"/>
                <a:cs typeface="Arial"/>
                <a:sym typeface="Wingdings"/>
              </a:rPr>
              <a:t> gas</a:t>
            </a:r>
          </a:p>
          <a:p>
            <a:pPr>
              <a:buNone/>
            </a:pPr>
            <a:r>
              <a:rPr lang="en-US" sz="2200" dirty="0" smtClean="0">
                <a:solidFill>
                  <a:schemeClr val="bg1"/>
                </a:solidFill>
                <a:latin typeface="Arial"/>
                <a:cs typeface="Arial"/>
                <a:sym typeface="Wingdings"/>
              </a:rPr>
              <a:t>	Converts organic P to PO</a:t>
            </a:r>
            <a:r>
              <a:rPr lang="en-US" sz="2200" baseline="-25000" dirty="0" smtClean="0">
                <a:solidFill>
                  <a:schemeClr val="bg1"/>
                </a:solidFill>
                <a:latin typeface="Arial"/>
                <a:cs typeface="Arial"/>
                <a:sym typeface="Wingdings"/>
              </a:rPr>
              <a:t>4</a:t>
            </a:r>
            <a:r>
              <a:rPr lang="en-US" sz="2200" baseline="30000" dirty="0" smtClean="0">
                <a:solidFill>
                  <a:schemeClr val="bg1"/>
                </a:solidFill>
                <a:latin typeface="Arial"/>
                <a:cs typeface="Arial"/>
                <a:sym typeface="Wingdings"/>
              </a:rPr>
              <a:t>3-</a:t>
            </a:r>
          </a:p>
        </p:txBody>
      </p:sp>
      <p:pic>
        <p:nvPicPr>
          <p:cNvPr id="7" name="Picture 6"/>
          <p:cNvPicPr>
            <a:picLocks noChangeAspect="1"/>
          </p:cNvPicPr>
          <p:nvPr/>
        </p:nvPicPr>
        <p:blipFill>
          <a:blip r:embed="rId2"/>
          <a:stretch>
            <a:fillRect/>
          </a:stretch>
        </p:blipFill>
        <p:spPr>
          <a:xfrm>
            <a:off x="5914217" y="2564727"/>
            <a:ext cx="1380764" cy="1121181"/>
          </a:xfrm>
          <a:prstGeom prst="rect">
            <a:avLst/>
          </a:prstGeom>
        </p:spPr>
      </p:pic>
      <p:pic>
        <p:nvPicPr>
          <p:cNvPr id="8" name="Picture 7"/>
          <p:cNvPicPr>
            <a:picLocks noChangeAspect="1"/>
          </p:cNvPicPr>
          <p:nvPr/>
        </p:nvPicPr>
        <p:blipFill>
          <a:blip r:embed="rId3"/>
          <a:stretch>
            <a:fillRect/>
          </a:stretch>
        </p:blipFill>
        <p:spPr>
          <a:xfrm>
            <a:off x="7363637" y="2564727"/>
            <a:ext cx="1496996" cy="1121181"/>
          </a:xfrm>
          <a:prstGeom prst="rect">
            <a:avLst/>
          </a:prstGeom>
        </p:spPr>
      </p:pic>
      <p:sp>
        <p:nvSpPr>
          <p:cNvPr id="12"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Deviations from Redfield stoichiometry</a:t>
            </a:r>
          </a:p>
        </p:txBody>
      </p:sp>
    </p:spTree>
    <p:extLst>
      <p:ext uri="{BB962C8B-B14F-4D97-AF65-F5344CB8AC3E}">
        <p14:creationId xmlns:p14="http://schemas.microsoft.com/office/powerpoint/2010/main" val="31196762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47355" y="1368401"/>
            <a:ext cx="8413278" cy="5129040"/>
          </a:xfrm>
        </p:spPr>
        <p:txBody>
          <a:bodyPr>
            <a:normAutofit/>
          </a:bodyPr>
          <a:lstStyle/>
          <a:p>
            <a:pPr>
              <a:buNone/>
            </a:pPr>
            <a:r>
              <a:rPr lang="en-US" sz="2800" b="1" dirty="0" smtClean="0">
                <a:solidFill>
                  <a:srgbClr val="660066"/>
                </a:solidFill>
                <a:latin typeface="Arial"/>
                <a:cs typeface="Arial"/>
              </a:rPr>
              <a:t>N</a:t>
            </a:r>
            <a:r>
              <a:rPr lang="en-US" sz="2800" b="1" baseline="-25000" dirty="0" smtClean="0">
                <a:solidFill>
                  <a:srgbClr val="660066"/>
                </a:solidFill>
                <a:latin typeface="Arial"/>
                <a:cs typeface="Arial"/>
              </a:rPr>
              <a:t>2</a:t>
            </a:r>
            <a:r>
              <a:rPr lang="en-US" sz="2800" b="1" dirty="0" smtClean="0">
                <a:solidFill>
                  <a:srgbClr val="660066"/>
                </a:solidFill>
                <a:latin typeface="Arial"/>
                <a:cs typeface="Arial"/>
              </a:rPr>
              <a:t> fixation</a:t>
            </a:r>
          </a:p>
          <a:p>
            <a:pPr>
              <a:buNone/>
            </a:pPr>
            <a:r>
              <a:rPr lang="en-US" dirty="0" smtClean="0">
                <a:latin typeface="Arial"/>
                <a:cs typeface="Arial"/>
              </a:rPr>
              <a:t>	</a:t>
            </a:r>
            <a:r>
              <a:rPr lang="en-US" sz="2400" dirty="0" smtClean="0">
                <a:solidFill>
                  <a:srgbClr val="FF0CC0"/>
                </a:solidFill>
                <a:latin typeface="Arial"/>
                <a:cs typeface="Arial"/>
              </a:rPr>
              <a:t>N</a:t>
            </a:r>
            <a:r>
              <a:rPr lang="en-US" sz="2400" baseline="-25000" dirty="0" smtClean="0">
                <a:solidFill>
                  <a:srgbClr val="FF0CC0"/>
                </a:solidFill>
                <a:latin typeface="Arial"/>
                <a:cs typeface="Arial"/>
              </a:rPr>
              <a:t>2</a:t>
            </a:r>
            <a:r>
              <a:rPr lang="en-US" sz="2400" dirty="0" smtClean="0">
                <a:latin typeface="Arial"/>
                <a:cs typeface="Arial"/>
              </a:rPr>
              <a:t> + 8 H</a:t>
            </a:r>
            <a:r>
              <a:rPr lang="en-US" sz="2400" baseline="30000" dirty="0" smtClean="0">
                <a:latin typeface="Arial"/>
                <a:cs typeface="Arial"/>
              </a:rPr>
              <a:t>+</a:t>
            </a:r>
            <a:r>
              <a:rPr lang="en-US" sz="2400" dirty="0" smtClean="0">
                <a:latin typeface="Arial"/>
                <a:cs typeface="Arial"/>
              </a:rPr>
              <a:t> + 8 e</a:t>
            </a:r>
            <a:r>
              <a:rPr lang="en-US" sz="2400" baseline="30000" dirty="0" smtClean="0">
                <a:latin typeface="Arial"/>
                <a:cs typeface="Arial"/>
              </a:rPr>
              <a:t>−</a:t>
            </a:r>
            <a:r>
              <a:rPr lang="en-US" sz="2400" dirty="0" smtClean="0">
                <a:latin typeface="Arial"/>
                <a:cs typeface="Arial"/>
              </a:rPr>
              <a:t> + </a:t>
            </a:r>
            <a:r>
              <a:rPr lang="en-US" sz="2400" dirty="0" smtClean="0">
                <a:solidFill>
                  <a:srgbClr val="FF6600"/>
                </a:solidFill>
                <a:latin typeface="Arial"/>
                <a:cs typeface="Arial"/>
              </a:rPr>
              <a:t>16 ATP </a:t>
            </a:r>
            <a:r>
              <a:rPr lang="en-US" sz="2400" dirty="0" smtClean="0">
                <a:latin typeface="Arial"/>
                <a:cs typeface="Arial"/>
              </a:rPr>
              <a:t>→ </a:t>
            </a:r>
            <a:r>
              <a:rPr lang="en-US" sz="2400" dirty="0" smtClean="0">
                <a:solidFill>
                  <a:srgbClr val="FF0CC0"/>
                </a:solidFill>
                <a:latin typeface="Arial"/>
                <a:cs typeface="Arial"/>
              </a:rPr>
              <a:t>2 NH</a:t>
            </a:r>
            <a:r>
              <a:rPr lang="en-US" sz="2400" baseline="-25000" dirty="0" smtClean="0">
                <a:solidFill>
                  <a:srgbClr val="FF0CC0"/>
                </a:solidFill>
                <a:latin typeface="Arial"/>
                <a:cs typeface="Arial"/>
              </a:rPr>
              <a:t>3</a:t>
            </a:r>
            <a:r>
              <a:rPr lang="en-US" sz="2400" dirty="0" smtClean="0">
                <a:latin typeface="Arial"/>
                <a:cs typeface="Arial"/>
              </a:rPr>
              <a:t> + H</a:t>
            </a:r>
            <a:r>
              <a:rPr lang="en-US" sz="2400" baseline="-25000" dirty="0" smtClean="0">
                <a:latin typeface="Arial"/>
                <a:cs typeface="Arial"/>
              </a:rPr>
              <a:t>2</a:t>
            </a:r>
            <a:r>
              <a:rPr lang="en-US" sz="2400" dirty="0" smtClean="0">
                <a:latin typeface="Arial"/>
                <a:cs typeface="Arial"/>
              </a:rPr>
              <a:t> + 16 ADP + 16 Pi</a:t>
            </a:r>
          </a:p>
          <a:p>
            <a:pPr>
              <a:buNone/>
            </a:pPr>
            <a:r>
              <a:rPr lang="en-US" sz="2800" dirty="0" smtClean="0">
                <a:latin typeface="Arial"/>
                <a:cs typeface="Arial"/>
              </a:rPr>
              <a:t>	</a:t>
            </a:r>
            <a:r>
              <a:rPr lang="en-US" sz="2200" dirty="0" smtClean="0">
                <a:solidFill>
                  <a:srgbClr val="660066"/>
                </a:solidFill>
                <a:latin typeface="Arial"/>
                <a:cs typeface="Arial"/>
              </a:rPr>
              <a:t>Generates ‘fixed N’ from unavailable N</a:t>
            </a:r>
            <a:r>
              <a:rPr lang="en-US" sz="2200" baseline="-25000" dirty="0" smtClean="0">
                <a:solidFill>
                  <a:srgbClr val="660066"/>
                </a:solidFill>
                <a:latin typeface="Arial"/>
                <a:cs typeface="Arial"/>
              </a:rPr>
              <a:t>2</a:t>
            </a:r>
          </a:p>
          <a:p>
            <a:pPr>
              <a:buNone/>
            </a:pPr>
            <a:r>
              <a:rPr lang="en-US" sz="2200" dirty="0" smtClean="0">
                <a:solidFill>
                  <a:srgbClr val="660066"/>
                </a:solidFill>
                <a:latin typeface="Arial"/>
                <a:cs typeface="Arial"/>
              </a:rPr>
              <a:t>	Requires PO</a:t>
            </a:r>
            <a:r>
              <a:rPr lang="en-US" sz="2200" baseline="-25000" dirty="0" smtClean="0">
                <a:solidFill>
                  <a:srgbClr val="660066"/>
                </a:solidFill>
                <a:latin typeface="Arial"/>
                <a:cs typeface="Arial"/>
              </a:rPr>
              <a:t>4</a:t>
            </a:r>
            <a:r>
              <a:rPr lang="en-US" sz="2200" baseline="30000" dirty="0" smtClean="0">
                <a:solidFill>
                  <a:srgbClr val="660066"/>
                </a:solidFill>
                <a:latin typeface="Arial"/>
                <a:cs typeface="Arial"/>
              </a:rPr>
              <a:t>3-</a:t>
            </a:r>
          </a:p>
          <a:p>
            <a:pPr>
              <a:buNone/>
            </a:pPr>
            <a:endParaRPr lang="en-US" sz="2400" dirty="0" smtClean="0">
              <a:solidFill>
                <a:srgbClr val="660066"/>
              </a:solidFill>
              <a:latin typeface="Arial"/>
              <a:cs typeface="Arial"/>
            </a:endParaRPr>
          </a:p>
          <a:p>
            <a:pPr>
              <a:buNone/>
            </a:pPr>
            <a:r>
              <a:rPr lang="en-US" sz="2800" b="1" dirty="0" err="1" smtClean="0">
                <a:solidFill>
                  <a:srgbClr val="FFFFFF"/>
                </a:solidFill>
                <a:latin typeface="Arial"/>
                <a:cs typeface="Arial"/>
              </a:rPr>
              <a:t>Denitrification</a:t>
            </a:r>
            <a:endParaRPr lang="en-US" sz="2800" b="1" dirty="0" smtClean="0">
              <a:solidFill>
                <a:srgbClr val="FFFFFF"/>
              </a:solidFill>
              <a:latin typeface="Arial"/>
              <a:cs typeface="Arial"/>
            </a:endParaRPr>
          </a:p>
          <a:p>
            <a:pPr>
              <a:buNone/>
            </a:pPr>
            <a:r>
              <a:rPr lang="en-US" sz="2400" dirty="0" smtClean="0">
                <a:solidFill>
                  <a:srgbClr val="FFFFFF"/>
                </a:solidFill>
                <a:latin typeface="Arial"/>
                <a:cs typeface="Arial"/>
                <a:sym typeface="Wingdings"/>
              </a:rPr>
              <a:t>	C</a:t>
            </a:r>
            <a:r>
              <a:rPr lang="en-US" sz="2400" baseline="-25000" dirty="0" smtClean="0">
                <a:solidFill>
                  <a:srgbClr val="FFFFFF"/>
                </a:solidFill>
                <a:latin typeface="Arial"/>
                <a:cs typeface="Arial"/>
                <a:sym typeface="Wingdings"/>
              </a:rPr>
              <a:t>106</a:t>
            </a:r>
            <a:r>
              <a:rPr lang="en-US" sz="2400" dirty="0" smtClean="0">
                <a:solidFill>
                  <a:srgbClr val="FFFFFF"/>
                </a:solidFill>
                <a:latin typeface="Arial"/>
                <a:cs typeface="Arial"/>
                <a:sym typeface="Wingdings"/>
              </a:rPr>
              <a:t>H</a:t>
            </a:r>
            <a:r>
              <a:rPr lang="en-US" sz="2400" baseline="-25000" dirty="0" smtClean="0">
                <a:solidFill>
                  <a:srgbClr val="FFFFFF"/>
                </a:solidFill>
                <a:latin typeface="Arial"/>
                <a:cs typeface="Arial"/>
                <a:sym typeface="Wingdings"/>
              </a:rPr>
              <a:t>175</a:t>
            </a:r>
            <a:r>
              <a:rPr lang="en-US" sz="2400" dirty="0" smtClean="0">
                <a:solidFill>
                  <a:srgbClr val="FFFFFF"/>
                </a:solidFill>
                <a:latin typeface="Arial"/>
                <a:cs typeface="Arial"/>
                <a:sym typeface="Wingdings"/>
              </a:rPr>
              <a:t>O</a:t>
            </a:r>
            <a:r>
              <a:rPr lang="en-US" sz="2400" baseline="-25000" dirty="0" smtClean="0">
                <a:solidFill>
                  <a:srgbClr val="FFFFFF"/>
                </a:solidFill>
                <a:latin typeface="Arial"/>
                <a:cs typeface="Arial"/>
                <a:sym typeface="Wingdings"/>
              </a:rPr>
              <a:t>42</a:t>
            </a:r>
            <a:r>
              <a:rPr lang="en-US" sz="2400" dirty="0" smtClean="0">
                <a:solidFill>
                  <a:srgbClr val="FFFFFF"/>
                </a:solidFill>
                <a:latin typeface="Arial"/>
                <a:cs typeface="Arial"/>
                <a:sym typeface="Wingdings"/>
              </a:rPr>
              <a:t>N</a:t>
            </a:r>
            <a:r>
              <a:rPr lang="en-US" sz="2400" baseline="-25000" dirty="0" smtClean="0">
                <a:solidFill>
                  <a:srgbClr val="FFFFFF"/>
                </a:solidFill>
                <a:latin typeface="Arial"/>
                <a:cs typeface="Arial"/>
                <a:sym typeface="Wingdings"/>
              </a:rPr>
              <a:t>16</a:t>
            </a:r>
            <a:r>
              <a:rPr lang="en-US" sz="2400" dirty="0" smtClean="0">
                <a:solidFill>
                  <a:srgbClr val="FFFFFF"/>
                </a:solidFill>
                <a:latin typeface="Arial"/>
                <a:cs typeface="Arial"/>
                <a:sym typeface="Wingdings"/>
              </a:rPr>
              <a:t>P + 94.4 HNO</a:t>
            </a:r>
            <a:r>
              <a:rPr lang="en-US" sz="2400" baseline="-25000" dirty="0" smtClean="0">
                <a:solidFill>
                  <a:srgbClr val="FFFFFF"/>
                </a:solidFill>
                <a:latin typeface="Arial"/>
                <a:cs typeface="Arial"/>
                <a:sym typeface="Wingdings"/>
              </a:rPr>
              <a:t>3</a:t>
            </a:r>
            <a:r>
              <a:rPr lang="en-US" sz="2400" dirty="0" smtClean="0">
                <a:solidFill>
                  <a:srgbClr val="FFFFFF"/>
                </a:solidFill>
                <a:latin typeface="Arial"/>
                <a:cs typeface="Arial"/>
                <a:sym typeface="Wingdings"/>
              </a:rPr>
              <a:t>  106 CO</a:t>
            </a:r>
            <a:r>
              <a:rPr lang="en-US" sz="2400" baseline="-25000" dirty="0" smtClean="0">
                <a:solidFill>
                  <a:srgbClr val="FFFFFF"/>
                </a:solidFill>
                <a:latin typeface="Arial"/>
                <a:cs typeface="Arial"/>
                <a:sym typeface="Wingdings"/>
              </a:rPr>
              <a:t>2</a:t>
            </a:r>
            <a:r>
              <a:rPr lang="en-US" sz="2400" dirty="0" smtClean="0">
                <a:solidFill>
                  <a:srgbClr val="FFFFFF"/>
                </a:solidFill>
                <a:latin typeface="Arial"/>
                <a:cs typeface="Arial"/>
                <a:sym typeface="Wingdings"/>
              </a:rPr>
              <a:t> + 55.2 N</a:t>
            </a:r>
            <a:r>
              <a:rPr lang="en-US" sz="2400" baseline="-25000" dirty="0" smtClean="0">
                <a:solidFill>
                  <a:srgbClr val="FFFFFF"/>
                </a:solidFill>
                <a:latin typeface="Arial"/>
                <a:cs typeface="Arial"/>
                <a:sym typeface="Wingdings"/>
              </a:rPr>
              <a:t>2</a:t>
            </a:r>
            <a:r>
              <a:rPr lang="en-US" sz="2400" dirty="0" smtClean="0">
                <a:solidFill>
                  <a:srgbClr val="FFFFFF"/>
                </a:solidFill>
                <a:latin typeface="Arial"/>
                <a:cs typeface="Arial"/>
                <a:sym typeface="Wingdings"/>
              </a:rPr>
              <a:t> + 			H</a:t>
            </a:r>
            <a:r>
              <a:rPr lang="en-US" sz="2400" baseline="-25000" dirty="0" smtClean="0">
                <a:solidFill>
                  <a:srgbClr val="FFFFFF"/>
                </a:solidFill>
                <a:latin typeface="Arial"/>
                <a:cs typeface="Arial"/>
                <a:sym typeface="Wingdings"/>
              </a:rPr>
              <a:t>3</a:t>
            </a:r>
            <a:r>
              <a:rPr lang="en-US" sz="2400" dirty="0" smtClean="0">
                <a:solidFill>
                  <a:srgbClr val="FFFFFF"/>
                </a:solidFill>
                <a:latin typeface="Arial"/>
                <a:cs typeface="Arial"/>
                <a:sym typeface="Wingdings"/>
              </a:rPr>
              <a:t>PO</a:t>
            </a:r>
            <a:r>
              <a:rPr lang="en-US" sz="2400" baseline="-25000" dirty="0" smtClean="0">
                <a:solidFill>
                  <a:srgbClr val="FFFFFF"/>
                </a:solidFill>
                <a:latin typeface="Arial"/>
                <a:cs typeface="Arial"/>
                <a:sym typeface="Wingdings"/>
              </a:rPr>
              <a:t>4</a:t>
            </a:r>
            <a:r>
              <a:rPr lang="en-US" sz="2400" dirty="0" smtClean="0">
                <a:solidFill>
                  <a:srgbClr val="FFFFFF"/>
                </a:solidFill>
                <a:latin typeface="Arial"/>
                <a:cs typeface="Arial"/>
                <a:sym typeface="Wingdings"/>
              </a:rPr>
              <a:t> + 177.2 H</a:t>
            </a:r>
            <a:r>
              <a:rPr lang="en-US" sz="2400" baseline="-25000" dirty="0" smtClean="0">
                <a:solidFill>
                  <a:srgbClr val="FFFFFF"/>
                </a:solidFill>
                <a:latin typeface="Arial"/>
                <a:cs typeface="Arial"/>
                <a:sym typeface="Wingdings"/>
              </a:rPr>
              <a:t>2</a:t>
            </a:r>
            <a:r>
              <a:rPr lang="en-US" sz="2400" dirty="0" smtClean="0">
                <a:solidFill>
                  <a:srgbClr val="FFFFFF"/>
                </a:solidFill>
                <a:latin typeface="Arial"/>
                <a:cs typeface="Arial"/>
                <a:sym typeface="Wingdings"/>
              </a:rPr>
              <a:t>O </a:t>
            </a:r>
          </a:p>
          <a:p>
            <a:pPr>
              <a:buNone/>
            </a:pPr>
            <a:r>
              <a:rPr lang="en-US" sz="2200" dirty="0" smtClean="0">
                <a:solidFill>
                  <a:srgbClr val="FFFFFF"/>
                </a:solidFill>
                <a:latin typeface="Arial"/>
                <a:cs typeface="Arial"/>
                <a:sym typeface="Wingdings"/>
              </a:rPr>
              <a:t>	Removes nitrate from the ocean as N</a:t>
            </a:r>
            <a:r>
              <a:rPr lang="en-US" sz="2200" baseline="-25000" dirty="0" smtClean="0">
                <a:solidFill>
                  <a:srgbClr val="FFFFFF"/>
                </a:solidFill>
                <a:latin typeface="Arial"/>
                <a:cs typeface="Arial"/>
                <a:sym typeface="Wingdings"/>
              </a:rPr>
              <a:t>2</a:t>
            </a:r>
            <a:r>
              <a:rPr lang="en-US" sz="2200" dirty="0" smtClean="0">
                <a:solidFill>
                  <a:srgbClr val="FFFFFF"/>
                </a:solidFill>
                <a:latin typeface="Arial"/>
                <a:cs typeface="Arial"/>
                <a:sym typeface="Wingdings"/>
              </a:rPr>
              <a:t> gas</a:t>
            </a:r>
          </a:p>
          <a:p>
            <a:pPr>
              <a:buNone/>
            </a:pPr>
            <a:r>
              <a:rPr lang="en-US" sz="2200" dirty="0" smtClean="0">
                <a:solidFill>
                  <a:srgbClr val="FFFFFF"/>
                </a:solidFill>
                <a:latin typeface="Arial"/>
                <a:cs typeface="Arial"/>
                <a:sym typeface="Wingdings"/>
              </a:rPr>
              <a:t>	Converts organic P to PO</a:t>
            </a:r>
            <a:r>
              <a:rPr lang="en-US" sz="2200" baseline="-25000" dirty="0" smtClean="0">
                <a:solidFill>
                  <a:srgbClr val="FFFFFF"/>
                </a:solidFill>
                <a:latin typeface="Arial"/>
                <a:cs typeface="Arial"/>
                <a:sym typeface="Wingdings"/>
              </a:rPr>
              <a:t>4</a:t>
            </a:r>
            <a:r>
              <a:rPr lang="en-US" sz="2200" baseline="30000" dirty="0" smtClean="0">
                <a:solidFill>
                  <a:srgbClr val="FFFFFF"/>
                </a:solidFill>
                <a:latin typeface="Arial"/>
                <a:cs typeface="Arial"/>
                <a:sym typeface="Wingdings"/>
              </a:rPr>
              <a:t>3-</a:t>
            </a:r>
          </a:p>
        </p:txBody>
      </p:sp>
      <p:pic>
        <p:nvPicPr>
          <p:cNvPr id="7" name="Picture 6"/>
          <p:cNvPicPr>
            <a:picLocks noChangeAspect="1"/>
          </p:cNvPicPr>
          <p:nvPr/>
        </p:nvPicPr>
        <p:blipFill>
          <a:blip r:embed="rId2"/>
          <a:stretch>
            <a:fillRect/>
          </a:stretch>
        </p:blipFill>
        <p:spPr>
          <a:xfrm>
            <a:off x="5914217" y="2564727"/>
            <a:ext cx="1380764" cy="1121181"/>
          </a:xfrm>
          <a:prstGeom prst="rect">
            <a:avLst/>
          </a:prstGeom>
        </p:spPr>
      </p:pic>
      <p:pic>
        <p:nvPicPr>
          <p:cNvPr id="8" name="Picture 7"/>
          <p:cNvPicPr>
            <a:picLocks noChangeAspect="1"/>
          </p:cNvPicPr>
          <p:nvPr/>
        </p:nvPicPr>
        <p:blipFill>
          <a:blip r:embed="rId3"/>
          <a:stretch>
            <a:fillRect/>
          </a:stretch>
        </p:blipFill>
        <p:spPr>
          <a:xfrm>
            <a:off x="7363637" y="2564727"/>
            <a:ext cx="1496996" cy="1121181"/>
          </a:xfrm>
          <a:prstGeom prst="rect">
            <a:avLst/>
          </a:prstGeom>
        </p:spPr>
      </p:pic>
      <p:sp>
        <p:nvSpPr>
          <p:cNvPr id="12"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Deviations from Redfield stoichiometry</a:t>
            </a:r>
          </a:p>
        </p:txBody>
      </p:sp>
      <p:sp>
        <p:nvSpPr>
          <p:cNvPr id="10" name="TextBox 9"/>
          <p:cNvSpPr txBox="1"/>
          <p:nvPr/>
        </p:nvSpPr>
        <p:spPr>
          <a:xfrm>
            <a:off x="4283657" y="3101132"/>
            <a:ext cx="1476084" cy="584776"/>
          </a:xfrm>
          <a:prstGeom prst="rect">
            <a:avLst/>
          </a:prstGeom>
          <a:noFill/>
          <a:ln w="28575" cmpd="sng">
            <a:solidFill>
              <a:srgbClr val="0000FF"/>
            </a:solidFill>
          </a:ln>
        </p:spPr>
        <p:txBody>
          <a:bodyPr wrap="square" rtlCol="0">
            <a:spAutoFit/>
          </a:bodyPr>
          <a:lstStyle/>
          <a:p>
            <a:pPr algn="ctr"/>
            <a:r>
              <a:rPr lang="en-US" sz="3200" b="1" dirty="0" smtClean="0">
                <a:solidFill>
                  <a:srgbClr val="FF0CC0"/>
                </a:solidFill>
                <a:latin typeface="Arial"/>
                <a:cs typeface="Arial"/>
              </a:rPr>
              <a:t>N</a:t>
            </a:r>
            <a:r>
              <a:rPr lang="en-US" sz="3200" b="1" dirty="0" smtClean="0">
                <a:latin typeface="Arial"/>
                <a:cs typeface="Arial"/>
              </a:rPr>
              <a:t>:</a:t>
            </a:r>
            <a:r>
              <a:rPr lang="en-US" sz="3200" b="1" dirty="0" smtClean="0">
                <a:solidFill>
                  <a:srgbClr val="FF6600"/>
                </a:solidFill>
                <a:latin typeface="Arial"/>
                <a:cs typeface="Arial"/>
              </a:rPr>
              <a:t>P</a:t>
            </a:r>
            <a:r>
              <a:rPr lang="en-US" sz="3200" b="1" dirty="0" smtClean="0">
                <a:latin typeface="Arial"/>
                <a:cs typeface="Arial"/>
              </a:rPr>
              <a:t> </a:t>
            </a:r>
            <a:r>
              <a:rPr lang="en-US" sz="3200" b="1" dirty="0" smtClean="0">
                <a:latin typeface="Wingdings"/>
                <a:ea typeface="Wingdings"/>
                <a:cs typeface="Wingdings"/>
                <a:sym typeface="Wingdings"/>
              </a:rPr>
              <a:t></a:t>
            </a:r>
            <a:endParaRPr lang="en-US" sz="3200" b="1" dirty="0">
              <a:latin typeface="Arial"/>
              <a:cs typeface="Arial"/>
            </a:endParaRPr>
          </a:p>
        </p:txBody>
      </p:sp>
    </p:spTree>
    <p:extLst>
      <p:ext uri="{BB962C8B-B14F-4D97-AF65-F5344CB8AC3E}">
        <p14:creationId xmlns:p14="http://schemas.microsoft.com/office/powerpoint/2010/main" val="19914329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5-30 at 8.09.27 PM.png"/>
          <p:cNvPicPr>
            <a:picLocks noChangeAspect="1"/>
          </p:cNvPicPr>
          <p:nvPr/>
        </p:nvPicPr>
        <p:blipFill rotWithShape="1">
          <a:blip r:embed="rId2">
            <a:extLst>
              <a:ext uri="{28A0092B-C50C-407E-A947-70E740481C1C}">
                <a14:useLocalDpi xmlns:a14="http://schemas.microsoft.com/office/drawing/2010/main" val="0"/>
              </a:ext>
            </a:extLst>
          </a:blip>
          <a:srcRect l="3265" b="49941"/>
          <a:stretch/>
        </p:blipFill>
        <p:spPr>
          <a:xfrm>
            <a:off x="137312" y="1320585"/>
            <a:ext cx="9022189" cy="4702031"/>
          </a:xfrm>
          <a:prstGeom prst="rect">
            <a:avLst/>
          </a:prstGeom>
        </p:spPr>
      </p:pic>
      <p:sp>
        <p:nvSpPr>
          <p:cNvPr id="8" name="TextBox 7"/>
          <p:cNvSpPr txBox="1"/>
          <p:nvPr/>
        </p:nvSpPr>
        <p:spPr>
          <a:xfrm>
            <a:off x="4545145" y="6553081"/>
            <a:ext cx="4608403" cy="307777"/>
          </a:xfrm>
          <a:prstGeom prst="rect">
            <a:avLst/>
          </a:prstGeom>
          <a:noFill/>
        </p:spPr>
        <p:txBody>
          <a:bodyPr wrap="square" rtlCol="0">
            <a:spAutoFit/>
          </a:bodyPr>
          <a:lstStyle/>
          <a:p>
            <a:pPr algn="r"/>
            <a:r>
              <a:rPr lang="en-US" sz="1400" dirty="0" smtClean="0">
                <a:latin typeface="Arial"/>
                <a:cs typeface="Arial"/>
              </a:rPr>
              <a:t>Moore et al. 2004</a:t>
            </a:r>
            <a:endParaRPr lang="en-US" sz="1400" dirty="0">
              <a:latin typeface="Arial"/>
              <a:cs typeface="Arial"/>
            </a:endParaRPr>
          </a:p>
        </p:txBody>
      </p:sp>
      <p:sp>
        <p:nvSpPr>
          <p:cNvPr id="9" name="TextBox 8"/>
          <p:cNvSpPr txBox="1"/>
          <p:nvPr/>
        </p:nvSpPr>
        <p:spPr>
          <a:xfrm>
            <a:off x="0" y="393238"/>
            <a:ext cx="9144000" cy="584776"/>
          </a:xfrm>
          <a:prstGeom prst="rect">
            <a:avLst/>
          </a:prstGeom>
          <a:noFill/>
        </p:spPr>
        <p:txBody>
          <a:bodyPr wrap="square" rtlCol="0">
            <a:spAutoFit/>
          </a:bodyPr>
          <a:lstStyle/>
          <a:p>
            <a:pPr algn="ctr"/>
            <a:r>
              <a:rPr lang="en-US" sz="3200" b="1" dirty="0">
                <a:solidFill>
                  <a:srgbClr val="0000FF"/>
                </a:solidFill>
                <a:latin typeface="Arial"/>
                <a:cs typeface="Arial"/>
              </a:rPr>
              <a:t>Input: N</a:t>
            </a:r>
            <a:r>
              <a:rPr lang="en-US" sz="3200" b="1" baseline="-25000" dirty="0">
                <a:solidFill>
                  <a:srgbClr val="0000FF"/>
                </a:solidFill>
                <a:latin typeface="Arial"/>
                <a:cs typeface="Arial"/>
              </a:rPr>
              <a:t>2</a:t>
            </a:r>
            <a:r>
              <a:rPr lang="en-US" sz="3200" b="1" dirty="0">
                <a:solidFill>
                  <a:srgbClr val="0000FF"/>
                </a:solidFill>
                <a:latin typeface="Arial"/>
                <a:cs typeface="Arial"/>
              </a:rPr>
              <a:t> fixation </a:t>
            </a:r>
            <a:r>
              <a:rPr lang="en-US" sz="3200" b="1" dirty="0">
                <a:solidFill>
                  <a:srgbClr val="31859C"/>
                </a:solidFill>
                <a:latin typeface="Arial"/>
                <a:cs typeface="Arial"/>
              </a:rPr>
              <a:t>N</a:t>
            </a:r>
            <a:r>
              <a:rPr lang="en-US" sz="3200" b="1" baseline="-25000" dirty="0">
                <a:solidFill>
                  <a:srgbClr val="31859C"/>
                </a:solidFill>
                <a:latin typeface="Arial"/>
                <a:cs typeface="Arial"/>
              </a:rPr>
              <a:t>2</a:t>
            </a:r>
            <a:r>
              <a:rPr lang="en-US" sz="3200" b="1" dirty="0">
                <a:solidFill>
                  <a:srgbClr val="31859C"/>
                </a:solidFill>
                <a:latin typeface="Arial"/>
                <a:cs typeface="Arial"/>
              </a:rPr>
              <a:t>(gas) </a:t>
            </a:r>
            <a:r>
              <a:rPr lang="en-US" sz="3200" b="1" dirty="0">
                <a:solidFill>
                  <a:srgbClr val="31859C"/>
                </a:solidFill>
                <a:latin typeface="Arial"/>
                <a:cs typeface="Arial"/>
                <a:sym typeface="Wingdings"/>
              </a:rPr>
              <a:t> NH</a:t>
            </a:r>
            <a:r>
              <a:rPr lang="en-US" sz="3200" b="1" baseline="-25000" dirty="0">
                <a:solidFill>
                  <a:srgbClr val="31859C"/>
                </a:solidFill>
                <a:latin typeface="Arial"/>
                <a:cs typeface="Arial"/>
                <a:sym typeface="Wingdings"/>
              </a:rPr>
              <a:t>4</a:t>
            </a:r>
            <a:r>
              <a:rPr lang="en-US" sz="3200" b="1" baseline="30000" dirty="0">
                <a:solidFill>
                  <a:srgbClr val="31859C"/>
                </a:solidFill>
                <a:latin typeface="Arial"/>
                <a:cs typeface="Arial"/>
                <a:sym typeface="Wingdings"/>
              </a:rPr>
              <a:t>+</a:t>
            </a:r>
            <a:endParaRPr lang="en-US" sz="3200" b="1" baseline="30000" dirty="0">
              <a:solidFill>
                <a:srgbClr val="31859C"/>
              </a:solidFill>
              <a:latin typeface="Arial"/>
              <a:cs typeface="Arial"/>
            </a:endParaRPr>
          </a:p>
        </p:txBody>
      </p:sp>
    </p:spTree>
    <p:extLst>
      <p:ext uri="{BB962C8B-B14F-4D97-AF65-F5344CB8AC3E}">
        <p14:creationId xmlns:p14="http://schemas.microsoft.com/office/powerpoint/2010/main" val="16319763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60500"/>
            <a:ext cx="9144000" cy="3918857"/>
          </a:xfrm>
          <a:prstGeom prst="rect">
            <a:avLst/>
          </a:prstGeom>
        </p:spPr>
      </p:pic>
      <p:sp>
        <p:nvSpPr>
          <p:cNvPr id="3" name="TextBox 2"/>
          <p:cNvSpPr txBox="1"/>
          <p:nvPr/>
        </p:nvSpPr>
        <p:spPr>
          <a:xfrm>
            <a:off x="0" y="411782"/>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Input: N</a:t>
            </a:r>
            <a:r>
              <a:rPr lang="en-US" sz="3200" b="1" baseline="-25000" dirty="0" smtClean="0">
                <a:solidFill>
                  <a:srgbClr val="0000FF"/>
                </a:solidFill>
                <a:latin typeface="Arial"/>
                <a:cs typeface="Arial"/>
              </a:rPr>
              <a:t>2</a:t>
            </a:r>
            <a:r>
              <a:rPr lang="en-US" sz="3200" b="1" dirty="0" smtClean="0">
                <a:solidFill>
                  <a:srgbClr val="0000FF"/>
                </a:solidFill>
                <a:latin typeface="Arial"/>
                <a:cs typeface="Arial"/>
              </a:rPr>
              <a:t> fixation </a:t>
            </a:r>
            <a:r>
              <a:rPr lang="en-US" sz="3200" b="1" dirty="0" smtClean="0">
                <a:solidFill>
                  <a:srgbClr val="31859C"/>
                </a:solidFill>
                <a:latin typeface="Arial"/>
                <a:cs typeface="Arial"/>
              </a:rPr>
              <a:t>N</a:t>
            </a:r>
            <a:r>
              <a:rPr lang="en-US" sz="3200" b="1" baseline="-25000" dirty="0" smtClean="0">
                <a:solidFill>
                  <a:srgbClr val="31859C"/>
                </a:solidFill>
                <a:latin typeface="Arial"/>
                <a:cs typeface="Arial"/>
              </a:rPr>
              <a:t>2</a:t>
            </a:r>
            <a:r>
              <a:rPr lang="en-US" sz="3200" b="1" dirty="0" smtClean="0">
                <a:solidFill>
                  <a:srgbClr val="31859C"/>
                </a:solidFill>
                <a:latin typeface="Arial"/>
                <a:cs typeface="Arial"/>
              </a:rPr>
              <a:t>(gas) </a:t>
            </a:r>
            <a:r>
              <a:rPr lang="en-US" sz="3200" b="1" dirty="0" smtClean="0">
                <a:solidFill>
                  <a:srgbClr val="31859C"/>
                </a:solidFill>
                <a:latin typeface="Arial"/>
                <a:cs typeface="Arial"/>
                <a:sym typeface="Wingdings"/>
              </a:rPr>
              <a:t> NH</a:t>
            </a:r>
            <a:r>
              <a:rPr lang="en-US" sz="3200" b="1" baseline="-25000" dirty="0" smtClean="0">
                <a:solidFill>
                  <a:srgbClr val="31859C"/>
                </a:solidFill>
                <a:latin typeface="Arial"/>
                <a:cs typeface="Arial"/>
                <a:sym typeface="Wingdings"/>
              </a:rPr>
              <a:t>4</a:t>
            </a:r>
            <a:r>
              <a:rPr lang="en-US" sz="3200" b="1" baseline="30000" dirty="0" smtClean="0">
                <a:solidFill>
                  <a:srgbClr val="31859C"/>
                </a:solidFill>
                <a:latin typeface="Arial"/>
                <a:cs typeface="Arial"/>
                <a:sym typeface="Wingdings"/>
              </a:rPr>
              <a:t>+</a:t>
            </a:r>
            <a:endParaRPr lang="en-US" sz="3200" b="1" baseline="30000" dirty="0">
              <a:solidFill>
                <a:srgbClr val="31859C"/>
              </a:solidFill>
              <a:latin typeface="Arial"/>
              <a:cs typeface="Arial"/>
            </a:endParaRPr>
          </a:p>
        </p:txBody>
      </p:sp>
      <p:sp>
        <p:nvSpPr>
          <p:cNvPr id="4" name="TextBox 3"/>
          <p:cNvSpPr txBox="1"/>
          <p:nvPr/>
        </p:nvSpPr>
        <p:spPr>
          <a:xfrm>
            <a:off x="0" y="5659123"/>
            <a:ext cx="9144000" cy="553998"/>
          </a:xfrm>
          <a:prstGeom prst="rect">
            <a:avLst/>
          </a:prstGeom>
          <a:noFill/>
        </p:spPr>
        <p:txBody>
          <a:bodyPr wrap="square" rtlCol="0">
            <a:spAutoFit/>
          </a:bodyPr>
          <a:lstStyle/>
          <a:p>
            <a:pPr algn="ctr"/>
            <a:r>
              <a:rPr lang="en-US" sz="3000" dirty="0" err="1" smtClean="0">
                <a:solidFill>
                  <a:schemeClr val="accent5">
                    <a:lumMod val="75000"/>
                  </a:schemeClr>
                </a:solidFill>
                <a:latin typeface="Arial"/>
                <a:cs typeface="Arial"/>
              </a:rPr>
              <a:t>Trichodesmium</a:t>
            </a:r>
            <a:r>
              <a:rPr lang="en-US" sz="3000" dirty="0" smtClean="0">
                <a:solidFill>
                  <a:schemeClr val="accent5">
                    <a:lumMod val="75000"/>
                  </a:schemeClr>
                </a:solidFill>
                <a:latin typeface="Arial"/>
                <a:cs typeface="Arial"/>
              </a:rPr>
              <a:t> spp. and DDAs</a:t>
            </a:r>
            <a:endParaRPr lang="en-US" sz="3000" baseline="30000" dirty="0">
              <a:solidFill>
                <a:schemeClr val="accent5">
                  <a:lumMod val="75000"/>
                </a:schemeClr>
              </a:solidFill>
              <a:latin typeface="Arial"/>
              <a:cs typeface="Arial"/>
            </a:endParaRPr>
          </a:p>
        </p:txBody>
      </p:sp>
    </p:spTree>
    <p:extLst>
      <p:ext uri="{BB962C8B-B14F-4D97-AF65-F5344CB8AC3E}">
        <p14:creationId xmlns:p14="http://schemas.microsoft.com/office/powerpoint/2010/main" val="32612693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47355" y="1368401"/>
            <a:ext cx="8413278" cy="5129040"/>
          </a:xfrm>
        </p:spPr>
        <p:txBody>
          <a:bodyPr>
            <a:normAutofit/>
          </a:bodyPr>
          <a:lstStyle/>
          <a:p>
            <a:pPr>
              <a:buNone/>
            </a:pPr>
            <a:r>
              <a:rPr lang="en-US" sz="2800" b="1" dirty="0" smtClean="0">
                <a:solidFill>
                  <a:srgbClr val="660066"/>
                </a:solidFill>
                <a:latin typeface="Arial"/>
                <a:cs typeface="Arial"/>
              </a:rPr>
              <a:t>N</a:t>
            </a:r>
            <a:r>
              <a:rPr lang="en-US" sz="2800" b="1" baseline="-25000" dirty="0" smtClean="0">
                <a:solidFill>
                  <a:srgbClr val="660066"/>
                </a:solidFill>
                <a:latin typeface="Arial"/>
                <a:cs typeface="Arial"/>
              </a:rPr>
              <a:t>2</a:t>
            </a:r>
            <a:r>
              <a:rPr lang="en-US" sz="2800" b="1" dirty="0" smtClean="0">
                <a:solidFill>
                  <a:srgbClr val="660066"/>
                </a:solidFill>
                <a:latin typeface="Arial"/>
                <a:cs typeface="Arial"/>
              </a:rPr>
              <a:t> fixation</a:t>
            </a:r>
          </a:p>
          <a:p>
            <a:pPr>
              <a:buNone/>
            </a:pPr>
            <a:r>
              <a:rPr lang="en-US" dirty="0" smtClean="0">
                <a:latin typeface="Arial"/>
                <a:cs typeface="Arial"/>
              </a:rPr>
              <a:t>	</a:t>
            </a:r>
            <a:r>
              <a:rPr lang="en-US" sz="2400" dirty="0" smtClean="0">
                <a:solidFill>
                  <a:srgbClr val="FF0CC0"/>
                </a:solidFill>
                <a:latin typeface="Arial"/>
                <a:cs typeface="Arial"/>
              </a:rPr>
              <a:t>N</a:t>
            </a:r>
            <a:r>
              <a:rPr lang="en-US" sz="2400" baseline="-25000" dirty="0" smtClean="0">
                <a:solidFill>
                  <a:srgbClr val="FF0CC0"/>
                </a:solidFill>
                <a:latin typeface="Arial"/>
                <a:cs typeface="Arial"/>
              </a:rPr>
              <a:t>2</a:t>
            </a:r>
            <a:r>
              <a:rPr lang="en-US" sz="2400" dirty="0" smtClean="0">
                <a:latin typeface="Arial"/>
                <a:cs typeface="Arial"/>
              </a:rPr>
              <a:t> + 8 H</a:t>
            </a:r>
            <a:r>
              <a:rPr lang="en-US" sz="2400" baseline="30000" dirty="0" smtClean="0">
                <a:latin typeface="Arial"/>
                <a:cs typeface="Arial"/>
              </a:rPr>
              <a:t>+</a:t>
            </a:r>
            <a:r>
              <a:rPr lang="en-US" sz="2400" dirty="0" smtClean="0">
                <a:latin typeface="Arial"/>
                <a:cs typeface="Arial"/>
              </a:rPr>
              <a:t> + 8 e</a:t>
            </a:r>
            <a:r>
              <a:rPr lang="en-US" sz="2400" baseline="30000" dirty="0" smtClean="0">
                <a:latin typeface="Arial"/>
                <a:cs typeface="Arial"/>
              </a:rPr>
              <a:t>−</a:t>
            </a:r>
            <a:r>
              <a:rPr lang="en-US" sz="2400" dirty="0" smtClean="0">
                <a:latin typeface="Arial"/>
                <a:cs typeface="Arial"/>
              </a:rPr>
              <a:t> + </a:t>
            </a:r>
            <a:r>
              <a:rPr lang="en-US" sz="2400" dirty="0" smtClean="0">
                <a:solidFill>
                  <a:srgbClr val="FF6600"/>
                </a:solidFill>
                <a:latin typeface="Arial"/>
                <a:cs typeface="Arial"/>
              </a:rPr>
              <a:t>16 ATP </a:t>
            </a:r>
            <a:r>
              <a:rPr lang="en-US" sz="2400" dirty="0" smtClean="0">
                <a:latin typeface="Arial"/>
                <a:cs typeface="Arial"/>
              </a:rPr>
              <a:t>→ </a:t>
            </a:r>
            <a:r>
              <a:rPr lang="en-US" sz="2400" dirty="0" smtClean="0">
                <a:solidFill>
                  <a:srgbClr val="FF0CC0"/>
                </a:solidFill>
                <a:latin typeface="Arial"/>
                <a:cs typeface="Arial"/>
              </a:rPr>
              <a:t>2 NH</a:t>
            </a:r>
            <a:r>
              <a:rPr lang="en-US" sz="2400" baseline="-25000" dirty="0" smtClean="0">
                <a:solidFill>
                  <a:srgbClr val="FF0CC0"/>
                </a:solidFill>
                <a:latin typeface="Arial"/>
                <a:cs typeface="Arial"/>
              </a:rPr>
              <a:t>3</a:t>
            </a:r>
            <a:r>
              <a:rPr lang="en-US" sz="2400" dirty="0" smtClean="0">
                <a:latin typeface="Arial"/>
                <a:cs typeface="Arial"/>
              </a:rPr>
              <a:t> + H</a:t>
            </a:r>
            <a:r>
              <a:rPr lang="en-US" sz="2400" baseline="-25000" dirty="0" smtClean="0">
                <a:latin typeface="Arial"/>
                <a:cs typeface="Arial"/>
              </a:rPr>
              <a:t>2</a:t>
            </a:r>
            <a:r>
              <a:rPr lang="en-US" sz="2400" dirty="0" smtClean="0">
                <a:latin typeface="Arial"/>
                <a:cs typeface="Arial"/>
              </a:rPr>
              <a:t> + 16 ADP + 16 Pi</a:t>
            </a:r>
          </a:p>
          <a:p>
            <a:pPr>
              <a:buNone/>
            </a:pPr>
            <a:r>
              <a:rPr lang="en-US" sz="2800" dirty="0" smtClean="0">
                <a:latin typeface="Arial"/>
                <a:cs typeface="Arial"/>
              </a:rPr>
              <a:t>	</a:t>
            </a:r>
            <a:r>
              <a:rPr lang="en-US" sz="2200" dirty="0" smtClean="0">
                <a:solidFill>
                  <a:srgbClr val="660066"/>
                </a:solidFill>
                <a:latin typeface="Arial"/>
                <a:cs typeface="Arial"/>
              </a:rPr>
              <a:t>Generates ‘fixed N’ from unavailable N</a:t>
            </a:r>
            <a:r>
              <a:rPr lang="en-US" sz="2200" baseline="-25000" dirty="0" smtClean="0">
                <a:solidFill>
                  <a:srgbClr val="660066"/>
                </a:solidFill>
                <a:latin typeface="Arial"/>
                <a:cs typeface="Arial"/>
              </a:rPr>
              <a:t>2</a:t>
            </a:r>
          </a:p>
          <a:p>
            <a:pPr>
              <a:buNone/>
            </a:pPr>
            <a:r>
              <a:rPr lang="en-US" sz="2200" dirty="0" smtClean="0">
                <a:solidFill>
                  <a:srgbClr val="660066"/>
                </a:solidFill>
                <a:latin typeface="Arial"/>
                <a:cs typeface="Arial"/>
              </a:rPr>
              <a:t>	Requires PO</a:t>
            </a:r>
            <a:r>
              <a:rPr lang="en-US" sz="2200" baseline="-25000" dirty="0" smtClean="0">
                <a:solidFill>
                  <a:srgbClr val="660066"/>
                </a:solidFill>
                <a:latin typeface="Arial"/>
                <a:cs typeface="Arial"/>
              </a:rPr>
              <a:t>4</a:t>
            </a:r>
            <a:r>
              <a:rPr lang="en-US" sz="2200" baseline="30000" dirty="0" smtClean="0">
                <a:solidFill>
                  <a:srgbClr val="660066"/>
                </a:solidFill>
                <a:latin typeface="Arial"/>
                <a:cs typeface="Arial"/>
              </a:rPr>
              <a:t>3-</a:t>
            </a:r>
          </a:p>
          <a:p>
            <a:pPr>
              <a:buNone/>
            </a:pPr>
            <a:endParaRPr lang="en-US" sz="2400" dirty="0" smtClean="0">
              <a:solidFill>
                <a:srgbClr val="660066"/>
              </a:solidFill>
              <a:latin typeface="Arial"/>
              <a:cs typeface="Arial"/>
            </a:endParaRPr>
          </a:p>
          <a:p>
            <a:pPr>
              <a:buNone/>
            </a:pPr>
            <a:r>
              <a:rPr lang="en-US" sz="2800" b="1" dirty="0" err="1" smtClean="0">
                <a:solidFill>
                  <a:srgbClr val="3366FF"/>
                </a:solidFill>
                <a:latin typeface="Arial"/>
                <a:cs typeface="Arial"/>
              </a:rPr>
              <a:t>Denitrification</a:t>
            </a:r>
            <a:endParaRPr lang="en-US" sz="2800" b="1" dirty="0" smtClean="0">
              <a:solidFill>
                <a:srgbClr val="3366FF"/>
              </a:solidFill>
              <a:latin typeface="Arial"/>
              <a:cs typeface="Arial"/>
            </a:endParaRPr>
          </a:p>
          <a:p>
            <a:pPr>
              <a:buNone/>
            </a:pPr>
            <a:r>
              <a:rPr lang="en-US" sz="2400" dirty="0" smtClean="0">
                <a:solidFill>
                  <a:srgbClr val="008000"/>
                </a:solidFill>
                <a:latin typeface="Arial"/>
                <a:cs typeface="Arial"/>
                <a:sym typeface="Wingdings"/>
              </a:rPr>
              <a:t>	</a:t>
            </a:r>
            <a:r>
              <a:rPr lang="en-US" sz="2400" dirty="0" smtClean="0">
                <a:latin typeface="Arial"/>
                <a:cs typeface="Arial"/>
                <a:sym typeface="Wingdings"/>
              </a:rPr>
              <a:t>C</a:t>
            </a:r>
            <a:r>
              <a:rPr lang="en-US" sz="2400" baseline="-25000" dirty="0" smtClean="0">
                <a:latin typeface="Arial"/>
                <a:cs typeface="Arial"/>
                <a:sym typeface="Wingdings"/>
              </a:rPr>
              <a:t>106</a:t>
            </a:r>
            <a:r>
              <a:rPr lang="en-US" sz="2400" dirty="0" smtClean="0">
                <a:latin typeface="Arial"/>
                <a:cs typeface="Arial"/>
                <a:sym typeface="Wingdings"/>
              </a:rPr>
              <a:t>H</a:t>
            </a:r>
            <a:r>
              <a:rPr lang="en-US" sz="2400" baseline="-25000" dirty="0" smtClean="0">
                <a:latin typeface="Arial"/>
                <a:cs typeface="Arial"/>
                <a:sym typeface="Wingdings"/>
              </a:rPr>
              <a:t>175</a:t>
            </a:r>
            <a:r>
              <a:rPr lang="en-US" sz="2400" dirty="0" smtClean="0">
                <a:latin typeface="Arial"/>
                <a:cs typeface="Arial"/>
                <a:sym typeface="Wingdings"/>
              </a:rPr>
              <a:t>O</a:t>
            </a:r>
            <a:r>
              <a:rPr lang="en-US" sz="2400" baseline="-25000" dirty="0" smtClean="0">
                <a:latin typeface="Arial"/>
                <a:cs typeface="Arial"/>
                <a:sym typeface="Wingdings"/>
              </a:rPr>
              <a:t>42</a:t>
            </a:r>
            <a:r>
              <a:rPr lang="en-US" sz="2400" dirty="0" smtClean="0">
                <a:latin typeface="Arial"/>
                <a:cs typeface="Arial"/>
                <a:sym typeface="Wingdings"/>
              </a:rPr>
              <a:t>N</a:t>
            </a:r>
            <a:r>
              <a:rPr lang="en-US" sz="2400" baseline="-25000" dirty="0" smtClean="0">
                <a:latin typeface="Arial"/>
                <a:cs typeface="Arial"/>
                <a:sym typeface="Wingdings"/>
              </a:rPr>
              <a:t>16</a:t>
            </a:r>
            <a:r>
              <a:rPr lang="en-US" sz="2400" dirty="0" smtClean="0">
                <a:latin typeface="Arial"/>
                <a:cs typeface="Arial"/>
                <a:sym typeface="Wingdings"/>
              </a:rPr>
              <a:t>P + 94.4 </a:t>
            </a:r>
            <a:r>
              <a:rPr lang="en-US" sz="2400" dirty="0" smtClean="0">
                <a:solidFill>
                  <a:srgbClr val="FF0CC0"/>
                </a:solidFill>
                <a:latin typeface="Arial"/>
                <a:cs typeface="Arial"/>
                <a:sym typeface="Wingdings"/>
              </a:rPr>
              <a:t>HNO</a:t>
            </a:r>
            <a:r>
              <a:rPr lang="en-US" sz="2400" baseline="-25000" dirty="0" smtClean="0">
                <a:solidFill>
                  <a:srgbClr val="FF0CC0"/>
                </a:solidFill>
                <a:latin typeface="Arial"/>
                <a:cs typeface="Arial"/>
                <a:sym typeface="Wingdings"/>
              </a:rPr>
              <a:t>3</a:t>
            </a:r>
            <a:r>
              <a:rPr lang="en-US" sz="2400" dirty="0" smtClean="0">
                <a:latin typeface="Arial"/>
                <a:cs typeface="Arial"/>
                <a:sym typeface="Wingdings"/>
              </a:rPr>
              <a:t>  106 CO</a:t>
            </a:r>
            <a:r>
              <a:rPr lang="en-US" sz="2400" baseline="-25000" dirty="0" smtClean="0">
                <a:latin typeface="Arial"/>
                <a:cs typeface="Arial"/>
                <a:sym typeface="Wingdings"/>
              </a:rPr>
              <a:t>2</a:t>
            </a:r>
            <a:r>
              <a:rPr lang="en-US" sz="2400" dirty="0" smtClean="0">
                <a:latin typeface="Arial"/>
                <a:cs typeface="Arial"/>
                <a:sym typeface="Wingdings"/>
              </a:rPr>
              <a:t> + 55.2 </a:t>
            </a:r>
            <a:r>
              <a:rPr lang="en-US" sz="2400" dirty="0" smtClean="0">
                <a:solidFill>
                  <a:srgbClr val="FF0CC0"/>
                </a:solidFill>
                <a:latin typeface="Arial"/>
                <a:cs typeface="Arial"/>
                <a:sym typeface="Wingdings"/>
              </a:rPr>
              <a:t>N</a:t>
            </a:r>
            <a:r>
              <a:rPr lang="en-US" sz="2400" baseline="-25000" dirty="0" smtClean="0">
                <a:solidFill>
                  <a:srgbClr val="FF0CC0"/>
                </a:solidFill>
                <a:latin typeface="Arial"/>
                <a:cs typeface="Arial"/>
                <a:sym typeface="Wingdings"/>
              </a:rPr>
              <a:t>2</a:t>
            </a:r>
            <a:r>
              <a:rPr lang="en-US" sz="2400" dirty="0" smtClean="0">
                <a:solidFill>
                  <a:srgbClr val="FF0CC0"/>
                </a:solidFill>
                <a:latin typeface="Arial"/>
                <a:cs typeface="Arial"/>
                <a:sym typeface="Wingdings"/>
              </a:rPr>
              <a:t> </a:t>
            </a:r>
            <a:r>
              <a:rPr lang="en-US" sz="2400" dirty="0" smtClean="0">
                <a:latin typeface="Arial"/>
                <a:cs typeface="Arial"/>
                <a:sym typeface="Wingdings"/>
              </a:rPr>
              <a:t>+ 			H</a:t>
            </a:r>
            <a:r>
              <a:rPr lang="en-US" sz="2400" baseline="-25000" dirty="0" smtClean="0">
                <a:latin typeface="Arial"/>
                <a:cs typeface="Arial"/>
                <a:sym typeface="Wingdings"/>
              </a:rPr>
              <a:t>3</a:t>
            </a:r>
            <a:r>
              <a:rPr lang="en-US" sz="2400" dirty="0" smtClean="0">
                <a:solidFill>
                  <a:srgbClr val="FF6600"/>
                </a:solidFill>
                <a:latin typeface="Arial"/>
                <a:cs typeface="Arial"/>
                <a:sym typeface="Wingdings"/>
              </a:rPr>
              <a:t>PO</a:t>
            </a:r>
            <a:r>
              <a:rPr lang="en-US" sz="2400" baseline="-25000" dirty="0" smtClean="0">
                <a:solidFill>
                  <a:srgbClr val="FF6600"/>
                </a:solidFill>
                <a:latin typeface="Arial"/>
                <a:cs typeface="Arial"/>
                <a:sym typeface="Wingdings"/>
              </a:rPr>
              <a:t>4</a:t>
            </a:r>
            <a:r>
              <a:rPr lang="en-US" sz="2400" dirty="0" smtClean="0">
                <a:latin typeface="Arial"/>
                <a:cs typeface="Arial"/>
                <a:sym typeface="Wingdings"/>
              </a:rPr>
              <a:t> + 177.2 H</a:t>
            </a:r>
            <a:r>
              <a:rPr lang="en-US" sz="2400" baseline="-25000" dirty="0" smtClean="0">
                <a:latin typeface="Arial"/>
                <a:cs typeface="Arial"/>
                <a:sym typeface="Wingdings"/>
              </a:rPr>
              <a:t>2</a:t>
            </a:r>
            <a:r>
              <a:rPr lang="en-US" sz="2400" dirty="0" smtClean="0">
                <a:latin typeface="Arial"/>
                <a:cs typeface="Arial"/>
                <a:sym typeface="Wingdings"/>
              </a:rPr>
              <a:t>O </a:t>
            </a:r>
          </a:p>
          <a:p>
            <a:pPr>
              <a:buNone/>
            </a:pPr>
            <a:r>
              <a:rPr lang="en-US" sz="2200" dirty="0" smtClean="0">
                <a:latin typeface="Arial"/>
                <a:cs typeface="Arial"/>
                <a:sym typeface="Wingdings"/>
              </a:rPr>
              <a:t>	</a:t>
            </a:r>
            <a:r>
              <a:rPr lang="en-US" sz="2200" dirty="0" smtClean="0">
                <a:solidFill>
                  <a:srgbClr val="3366FF"/>
                </a:solidFill>
                <a:latin typeface="Arial"/>
                <a:cs typeface="Arial"/>
                <a:sym typeface="Wingdings"/>
              </a:rPr>
              <a:t>Removes nitrate from the ocean as N</a:t>
            </a:r>
            <a:r>
              <a:rPr lang="en-US" sz="2200" baseline="-25000" dirty="0" smtClean="0">
                <a:solidFill>
                  <a:srgbClr val="3366FF"/>
                </a:solidFill>
                <a:latin typeface="Arial"/>
                <a:cs typeface="Arial"/>
                <a:sym typeface="Wingdings"/>
              </a:rPr>
              <a:t>2</a:t>
            </a:r>
            <a:r>
              <a:rPr lang="en-US" sz="2200" dirty="0" smtClean="0">
                <a:solidFill>
                  <a:srgbClr val="3366FF"/>
                </a:solidFill>
                <a:latin typeface="Arial"/>
                <a:cs typeface="Arial"/>
                <a:sym typeface="Wingdings"/>
              </a:rPr>
              <a:t> gas</a:t>
            </a:r>
          </a:p>
          <a:p>
            <a:pPr>
              <a:buNone/>
            </a:pPr>
            <a:r>
              <a:rPr lang="en-US" sz="2200" dirty="0" smtClean="0">
                <a:solidFill>
                  <a:srgbClr val="3366FF"/>
                </a:solidFill>
                <a:latin typeface="Arial"/>
                <a:cs typeface="Arial"/>
                <a:sym typeface="Wingdings"/>
              </a:rPr>
              <a:t>	Converts organic P to PO</a:t>
            </a:r>
            <a:r>
              <a:rPr lang="en-US" sz="2200" baseline="-25000" dirty="0" smtClean="0">
                <a:solidFill>
                  <a:srgbClr val="3366FF"/>
                </a:solidFill>
                <a:latin typeface="Arial"/>
                <a:cs typeface="Arial"/>
                <a:sym typeface="Wingdings"/>
              </a:rPr>
              <a:t>4</a:t>
            </a:r>
            <a:r>
              <a:rPr lang="en-US" sz="2200" baseline="30000" dirty="0" smtClean="0">
                <a:solidFill>
                  <a:srgbClr val="3366FF"/>
                </a:solidFill>
                <a:latin typeface="Arial"/>
                <a:cs typeface="Arial"/>
                <a:sym typeface="Wingdings"/>
              </a:rPr>
              <a:t>3-</a:t>
            </a:r>
          </a:p>
        </p:txBody>
      </p:sp>
      <p:pic>
        <p:nvPicPr>
          <p:cNvPr id="7" name="Picture 6"/>
          <p:cNvPicPr>
            <a:picLocks noChangeAspect="1"/>
          </p:cNvPicPr>
          <p:nvPr/>
        </p:nvPicPr>
        <p:blipFill>
          <a:blip r:embed="rId2"/>
          <a:stretch>
            <a:fillRect/>
          </a:stretch>
        </p:blipFill>
        <p:spPr>
          <a:xfrm>
            <a:off x="5914217" y="2564727"/>
            <a:ext cx="1380764" cy="1121181"/>
          </a:xfrm>
          <a:prstGeom prst="rect">
            <a:avLst/>
          </a:prstGeom>
        </p:spPr>
      </p:pic>
      <p:pic>
        <p:nvPicPr>
          <p:cNvPr id="8" name="Picture 7"/>
          <p:cNvPicPr>
            <a:picLocks noChangeAspect="1"/>
          </p:cNvPicPr>
          <p:nvPr/>
        </p:nvPicPr>
        <p:blipFill>
          <a:blip r:embed="rId3"/>
          <a:stretch>
            <a:fillRect/>
          </a:stretch>
        </p:blipFill>
        <p:spPr>
          <a:xfrm>
            <a:off x="7363637" y="2564727"/>
            <a:ext cx="1496996" cy="1121181"/>
          </a:xfrm>
          <a:prstGeom prst="rect">
            <a:avLst/>
          </a:prstGeom>
        </p:spPr>
      </p:pic>
      <p:pic>
        <p:nvPicPr>
          <p:cNvPr id="9" name="Picture 8"/>
          <p:cNvPicPr>
            <a:picLocks noChangeAspect="1"/>
          </p:cNvPicPr>
          <p:nvPr/>
        </p:nvPicPr>
        <p:blipFill>
          <a:blip r:embed="rId4"/>
          <a:stretch>
            <a:fillRect/>
          </a:stretch>
        </p:blipFill>
        <p:spPr>
          <a:xfrm>
            <a:off x="6352589" y="4956005"/>
            <a:ext cx="1759546" cy="1002941"/>
          </a:xfrm>
          <a:prstGeom prst="rect">
            <a:avLst/>
          </a:prstGeom>
        </p:spPr>
      </p:pic>
      <p:sp>
        <p:nvSpPr>
          <p:cNvPr id="12"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Deviations from Redfield stoichiometry</a:t>
            </a:r>
          </a:p>
        </p:txBody>
      </p:sp>
      <p:sp>
        <p:nvSpPr>
          <p:cNvPr id="10" name="TextBox 9"/>
          <p:cNvSpPr txBox="1"/>
          <p:nvPr/>
        </p:nvSpPr>
        <p:spPr>
          <a:xfrm>
            <a:off x="4283657" y="3101132"/>
            <a:ext cx="1476084" cy="584776"/>
          </a:xfrm>
          <a:prstGeom prst="rect">
            <a:avLst/>
          </a:prstGeom>
          <a:noFill/>
          <a:ln w="28575" cmpd="sng">
            <a:solidFill>
              <a:srgbClr val="0000FF"/>
            </a:solidFill>
          </a:ln>
        </p:spPr>
        <p:txBody>
          <a:bodyPr wrap="square" rtlCol="0">
            <a:spAutoFit/>
          </a:bodyPr>
          <a:lstStyle/>
          <a:p>
            <a:pPr algn="ctr"/>
            <a:r>
              <a:rPr lang="en-US" sz="3200" b="1" dirty="0" smtClean="0">
                <a:solidFill>
                  <a:srgbClr val="FF0CC0"/>
                </a:solidFill>
                <a:latin typeface="Arial"/>
                <a:cs typeface="Arial"/>
              </a:rPr>
              <a:t>N</a:t>
            </a:r>
            <a:r>
              <a:rPr lang="en-US" sz="3200" b="1" dirty="0" smtClean="0">
                <a:latin typeface="Arial"/>
                <a:cs typeface="Arial"/>
              </a:rPr>
              <a:t>:</a:t>
            </a:r>
            <a:r>
              <a:rPr lang="en-US" sz="3200" b="1" dirty="0" smtClean="0">
                <a:solidFill>
                  <a:srgbClr val="FF6600"/>
                </a:solidFill>
                <a:latin typeface="Arial"/>
                <a:cs typeface="Arial"/>
              </a:rPr>
              <a:t>P</a:t>
            </a:r>
            <a:r>
              <a:rPr lang="en-US" sz="3200" b="1" dirty="0" smtClean="0">
                <a:latin typeface="Arial"/>
                <a:cs typeface="Arial"/>
              </a:rPr>
              <a:t> </a:t>
            </a:r>
            <a:r>
              <a:rPr lang="en-US" sz="3200" b="1" dirty="0" smtClean="0">
                <a:latin typeface="Wingdings"/>
                <a:ea typeface="Wingdings"/>
                <a:cs typeface="Wingdings"/>
                <a:sym typeface="Wingdings"/>
              </a:rPr>
              <a:t></a:t>
            </a:r>
            <a:endParaRPr lang="en-US" sz="3200" b="1" dirty="0">
              <a:latin typeface="Arial"/>
              <a:cs typeface="Arial"/>
            </a:endParaRPr>
          </a:p>
        </p:txBody>
      </p:sp>
    </p:spTree>
    <p:extLst>
      <p:ext uri="{BB962C8B-B14F-4D97-AF65-F5344CB8AC3E}">
        <p14:creationId xmlns:p14="http://schemas.microsoft.com/office/powerpoint/2010/main" val="40510977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660153"/>
          </a:xfrm>
        </p:spPr>
        <p:txBody>
          <a:bodyPr>
            <a:normAutofit/>
          </a:bodyPr>
          <a:lstStyle/>
          <a:p>
            <a:pPr marL="0" indent="0">
              <a:buNone/>
            </a:pPr>
            <a:r>
              <a:rPr lang="en-US" sz="2000" dirty="0" smtClean="0">
                <a:latin typeface="Arial"/>
                <a:cs typeface="Arial"/>
              </a:rPr>
              <a:t>Go to </a:t>
            </a:r>
            <a:r>
              <a:rPr lang="en-US" sz="2000" dirty="0" smtClean="0">
                <a:latin typeface="Arial"/>
                <a:cs typeface="Arial"/>
                <a:hlinkClick r:id="rId2"/>
              </a:rPr>
              <a:t>www.egeotraces.org</a:t>
            </a:r>
            <a:endParaRPr lang="en-US" sz="2000" dirty="0" smtClean="0">
              <a:latin typeface="Arial"/>
              <a:cs typeface="Arial"/>
            </a:endParaRPr>
          </a:p>
          <a:p>
            <a:pPr marL="0" indent="0">
              <a:buNone/>
            </a:pPr>
            <a:r>
              <a:rPr lang="en-US" sz="2000" dirty="0" smtClean="0">
                <a:latin typeface="Arial"/>
                <a:cs typeface="Arial"/>
              </a:rPr>
              <a:t>Select the link in the top left hand corner “Sections”</a:t>
            </a:r>
          </a:p>
          <a:p>
            <a:pPr marL="0" indent="0">
              <a:buNone/>
            </a:pPr>
            <a:r>
              <a:rPr lang="en-US" sz="2000" dirty="0" smtClean="0">
                <a:latin typeface="Arial"/>
                <a:cs typeface="Arial"/>
              </a:rPr>
              <a:t>Under “Select a data group” choose “Biogeochemical data”, and then from “Select a tracer”, choose an option that is interesting to you. You’ll see that the map below now has transects </a:t>
            </a:r>
            <a:r>
              <a:rPr lang="en-US" sz="2000" dirty="0" smtClean="0">
                <a:solidFill>
                  <a:srgbClr val="FF0000"/>
                </a:solidFill>
                <a:latin typeface="Arial"/>
                <a:cs typeface="Arial"/>
              </a:rPr>
              <a:t>highlighted in red.</a:t>
            </a:r>
          </a:p>
          <a:p>
            <a:pPr marL="0" indent="0">
              <a:buNone/>
            </a:pPr>
            <a:r>
              <a:rPr lang="en-US" sz="2000" dirty="0" smtClean="0">
                <a:solidFill>
                  <a:srgbClr val="000000"/>
                </a:solidFill>
                <a:latin typeface="Arial"/>
                <a:cs typeface="Arial"/>
              </a:rPr>
              <a:t>Click on a transect of interest, and the website will produce a section plot of your biogeochemical species (i.e., as a function of latitude), as well as a section plot of salinity, salinity with depth, and a TS plot. </a:t>
            </a:r>
          </a:p>
          <a:p>
            <a:pPr marL="0" indent="0">
              <a:buNone/>
            </a:pPr>
            <a:r>
              <a:rPr lang="en-US" sz="2000" b="1" dirty="0" smtClean="0">
                <a:solidFill>
                  <a:schemeClr val="accent5">
                    <a:lumMod val="75000"/>
                  </a:schemeClr>
                </a:solidFill>
                <a:latin typeface="Arial"/>
                <a:cs typeface="Arial"/>
              </a:rPr>
              <a:t>Assignment</a:t>
            </a:r>
            <a:r>
              <a:rPr lang="en-US" sz="2000" dirty="0" smtClean="0">
                <a:solidFill>
                  <a:schemeClr val="accent5">
                    <a:lumMod val="75000"/>
                  </a:schemeClr>
                </a:solidFill>
                <a:latin typeface="Arial"/>
                <a:cs typeface="Arial"/>
              </a:rPr>
              <a:t>: Explain, in terms of what you’ve learned about biogeochemical processes as well as ocean circulation, why the section looks the way it does. Consider both the vertical gradients and the horizontal changes. The salinity and TS data should help you with the circulation part. You can also look at hydrographic sections using </a:t>
            </a:r>
            <a:r>
              <a:rPr lang="en-US" sz="2000" dirty="0" err="1" smtClean="0">
                <a:solidFill>
                  <a:schemeClr val="accent5">
                    <a:lumMod val="75000"/>
                  </a:schemeClr>
                </a:solidFill>
                <a:latin typeface="Arial"/>
                <a:cs typeface="Arial"/>
              </a:rPr>
              <a:t>egeotraces</a:t>
            </a:r>
            <a:r>
              <a:rPr lang="en-US" sz="2000" dirty="0" smtClean="0">
                <a:solidFill>
                  <a:schemeClr val="accent5">
                    <a:lumMod val="75000"/>
                  </a:schemeClr>
                </a:solidFill>
                <a:latin typeface="Arial"/>
                <a:cs typeface="Arial"/>
              </a:rPr>
              <a:t> to help you. </a:t>
            </a:r>
          </a:p>
          <a:p>
            <a:pPr marL="0" indent="0">
              <a:buNone/>
            </a:pPr>
            <a:endParaRPr lang="en-US" sz="2000" dirty="0">
              <a:solidFill>
                <a:srgbClr val="000000"/>
              </a:solidFill>
              <a:latin typeface="Arial"/>
              <a:cs typeface="Arial"/>
            </a:endParaRPr>
          </a:p>
        </p:txBody>
      </p:sp>
      <p:sp>
        <p:nvSpPr>
          <p:cNvPr id="4"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Assignment (due before the test)</a:t>
            </a:r>
          </a:p>
        </p:txBody>
      </p:sp>
    </p:spTree>
    <p:extLst>
      <p:ext uri="{BB962C8B-B14F-4D97-AF65-F5344CB8AC3E}">
        <p14:creationId xmlns:p14="http://schemas.microsoft.com/office/powerpoint/2010/main" val="44048370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47355" y="1368401"/>
            <a:ext cx="8413278" cy="5129040"/>
          </a:xfrm>
        </p:spPr>
        <p:txBody>
          <a:bodyPr>
            <a:normAutofit/>
          </a:bodyPr>
          <a:lstStyle/>
          <a:p>
            <a:pPr>
              <a:buNone/>
            </a:pPr>
            <a:r>
              <a:rPr lang="en-US" sz="2800" b="1" dirty="0" smtClean="0">
                <a:solidFill>
                  <a:srgbClr val="660066"/>
                </a:solidFill>
                <a:latin typeface="Arial"/>
                <a:cs typeface="Arial"/>
              </a:rPr>
              <a:t>N</a:t>
            </a:r>
            <a:r>
              <a:rPr lang="en-US" sz="2800" b="1" baseline="-25000" dirty="0" smtClean="0">
                <a:solidFill>
                  <a:srgbClr val="660066"/>
                </a:solidFill>
                <a:latin typeface="Arial"/>
                <a:cs typeface="Arial"/>
              </a:rPr>
              <a:t>2</a:t>
            </a:r>
            <a:r>
              <a:rPr lang="en-US" sz="2800" b="1" dirty="0" smtClean="0">
                <a:solidFill>
                  <a:srgbClr val="660066"/>
                </a:solidFill>
                <a:latin typeface="Arial"/>
                <a:cs typeface="Arial"/>
              </a:rPr>
              <a:t> fixation</a:t>
            </a:r>
          </a:p>
          <a:p>
            <a:pPr>
              <a:buNone/>
            </a:pPr>
            <a:r>
              <a:rPr lang="en-US" dirty="0" smtClean="0">
                <a:latin typeface="Arial"/>
                <a:cs typeface="Arial"/>
              </a:rPr>
              <a:t>	</a:t>
            </a:r>
            <a:r>
              <a:rPr lang="en-US" sz="2400" dirty="0" smtClean="0">
                <a:solidFill>
                  <a:srgbClr val="FF0CC0"/>
                </a:solidFill>
                <a:latin typeface="Arial"/>
                <a:cs typeface="Arial"/>
              </a:rPr>
              <a:t>N</a:t>
            </a:r>
            <a:r>
              <a:rPr lang="en-US" sz="2400" baseline="-25000" dirty="0" smtClean="0">
                <a:solidFill>
                  <a:srgbClr val="FF0CC0"/>
                </a:solidFill>
                <a:latin typeface="Arial"/>
                <a:cs typeface="Arial"/>
              </a:rPr>
              <a:t>2</a:t>
            </a:r>
            <a:r>
              <a:rPr lang="en-US" sz="2400" dirty="0" smtClean="0">
                <a:latin typeface="Arial"/>
                <a:cs typeface="Arial"/>
              </a:rPr>
              <a:t> + 8 H</a:t>
            </a:r>
            <a:r>
              <a:rPr lang="en-US" sz="2400" baseline="30000" dirty="0" smtClean="0">
                <a:latin typeface="Arial"/>
                <a:cs typeface="Arial"/>
              </a:rPr>
              <a:t>+</a:t>
            </a:r>
            <a:r>
              <a:rPr lang="en-US" sz="2400" dirty="0" smtClean="0">
                <a:latin typeface="Arial"/>
                <a:cs typeface="Arial"/>
              </a:rPr>
              <a:t> + 8 e</a:t>
            </a:r>
            <a:r>
              <a:rPr lang="en-US" sz="2400" baseline="30000" dirty="0" smtClean="0">
                <a:latin typeface="Arial"/>
                <a:cs typeface="Arial"/>
              </a:rPr>
              <a:t>−</a:t>
            </a:r>
            <a:r>
              <a:rPr lang="en-US" sz="2400" dirty="0" smtClean="0">
                <a:latin typeface="Arial"/>
                <a:cs typeface="Arial"/>
              </a:rPr>
              <a:t> + </a:t>
            </a:r>
            <a:r>
              <a:rPr lang="en-US" sz="2400" dirty="0" smtClean="0">
                <a:solidFill>
                  <a:srgbClr val="FF6600"/>
                </a:solidFill>
                <a:latin typeface="Arial"/>
                <a:cs typeface="Arial"/>
              </a:rPr>
              <a:t>16 ATP </a:t>
            </a:r>
            <a:r>
              <a:rPr lang="en-US" sz="2400" dirty="0" smtClean="0">
                <a:latin typeface="Arial"/>
                <a:cs typeface="Arial"/>
              </a:rPr>
              <a:t>→ </a:t>
            </a:r>
            <a:r>
              <a:rPr lang="en-US" sz="2400" dirty="0" smtClean="0">
                <a:solidFill>
                  <a:srgbClr val="FF0CC0"/>
                </a:solidFill>
                <a:latin typeface="Arial"/>
                <a:cs typeface="Arial"/>
              </a:rPr>
              <a:t>2 NH</a:t>
            </a:r>
            <a:r>
              <a:rPr lang="en-US" sz="2400" baseline="-25000" dirty="0" smtClean="0">
                <a:solidFill>
                  <a:srgbClr val="FF0CC0"/>
                </a:solidFill>
                <a:latin typeface="Arial"/>
                <a:cs typeface="Arial"/>
              </a:rPr>
              <a:t>3</a:t>
            </a:r>
            <a:r>
              <a:rPr lang="en-US" sz="2400" dirty="0" smtClean="0">
                <a:latin typeface="Arial"/>
                <a:cs typeface="Arial"/>
              </a:rPr>
              <a:t> + H</a:t>
            </a:r>
            <a:r>
              <a:rPr lang="en-US" sz="2400" baseline="-25000" dirty="0" smtClean="0">
                <a:latin typeface="Arial"/>
                <a:cs typeface="Arial"/>
              </a:rPr>
              <a:t>2</a:t>
            </a:r>
            <a:r>
              <a:rPr lang="en-US" sz="2400" dirty="0" smtClean="0">
                <a:latin typeface="Arial"/>
                <a:cs typeface="Arial"/>
              </a:rPr>
              <a:t> + 16 ADP + 16 Pi</a:t>
            </a:r>
          </a:p>
          <a:p>
            <a:pPr>
              <a:buNone/>
            </a:pPr>
            <a:r>
              <a:rPr lang="en-US" sz="2800" dirty="0" smtClean="0">
                <a:latin typeface="Arial"/>
                <a:cs typeface="Arial"/>
              </a:rPr>
              <a:t>	</a:t>
            </a:r>
            <a:r>
              <a:rPr lang="en-US" sz="2200" dirty="0" smtClean="0">
                <a:solidFill>
                  <a:srgbClr val="660066"/>
                </a:solidFill>
                <a:latin typeface="Arial"/>
                <a:cs typeface="Arial"/>
              </a:rPr>
              <a:t>Generates ‘fixed N’ from unavailable N</a:t>
            </a:r>
            <a:r>
              <a:rPr lang="en-US" sz="2200" baseline="-25000" dirty="0" smtClean="0">
                <a:solidFill>
                  <a:srgbClr val="660066"/>
                </a:solidFill>
                <a:latin typeface="Arial"/>
                <a:cs typeface="Arial"/>
              </a:rPr>
              <a:t>2</a:t>
            </a:r>
          </a:p>
          <a:p>
            <a:pPr>
              <a:buNone/>
            </a:pPr>
            <a:r>
              <a:rPr lang="en-US" sz="2200" dirty="0" smtClean="0">
                <a:solidFill>
                  <a:srgbClr val="660066"/>
                </a:solidFill>
                <a:latin typeface="Arial"/>
                <a:cs typeface="Arial"/>
              </a:rPr>
              <a:t>	Requires PO</a:t>
            </a:r>
            <a:r>
              <a:rPr lang="en-US" sz="2200" baseline="-25000" dirty="0" smtClean="0">
                <a:solidFill>
                  <a:srgbClr val="660066"/>
                </a:solidFill>
                <a:latin typeface="Arial"/>
                <a:cs typeface="Arial"/>
              </a:rPr>
              <a:t>4</a:t>
            </a:r>
            <a:r>
              <a:rPr lang="en-US" sz="2200" baseline="30000" dirty="0" smtClean="0">
                <a:solidFill>
                  <a:srgbClr val="660066"/>
                </a:solidFill>
                <a:latin typeface="Arial"/>
                <a:cs typeface="Arial"/>
              </a:rPr>
              <a:t>3-</a:t>
            </a:r>
          </a:p>
          <a:p>
            <a:pPr>
              <a:buNone/>
            </a:pPr>
            <a:endParaRPr lang="en-US" sz="2400" dirty="0" smtClean="0">
              <a:solidFill>
                <a:srgbClr val="660066"/>
              </a:solidFill>
              <a:latin typeface="Arial"/>
              <a:cs typeface="Arial"/>
            </a:endParaRPr>
          </a:p>
          <a:p>
            <a:pPr>
              <a:buNone/>
            </a:pPr>
            <a:r>
              <a:rPr lang="en-US" sz="2800" b="1" dirty="0" err="1" smtClean="0">
                <a:solidFill>
                  <a:srgbClr val="3366FF"/>
                </a:solidFill>
                <a:latin typeface="Arial"/>
                <a:cs typeface="Arial"/>
              </a:rPr>
              <a:t>Denitrification</a:t>
            </a:r>
            <a:endParaRPr lang="en-US" sz="2800" b="1" dirty="0" smtClean="0">
              <a:solidFill>
                <a:srgbClr val="3366FF"/>
              </a:solidFill>
              <a:latin typeface="Arial"/>
              <a:cs typeface="Arial"/>
            </a:endParaRPr>
          </a:p>
          <a:p>
            <a:pPr>
              <a:buNone/>
            </a:pPr>
            <a:r>
              <a:rPr lang="en-US" sz="2400" dirty="0" smtClean="0">
                <a:solidFill>
                  <a:srgbClr val="008000"/>
                </a:solidFill>
                <a:latin typeface="Arial"/>
                <a:cs typeface="Arial"/>
                <a:sym typeface="Wingdings"/>
              </a:rPr>
              <a:t>	</a:t>
            </a:r>
            <a:r>
              <a:rPr lang="en-US" sz="2400" dirty="0" smtClean="0">
                <a:latin typeface="Arial"/>
                <a:cs typeface="Arial"/>
                <a:sym typeface="Wingdings"/>
              </a:rPr>
              <a:t>C</a:t>
            </a:r>
            <a:r>
              <a:rPr lang="en-US" sz="2400" baseline="-25000" dirty="0" smtClean="0">
                <a:latin typeface="Arial"/>
                <a:cs typeface="Arial"/>
                <a:sym typeface="Wingdings"/>
              </a:rPr>
              <a:t>106</a:t>
            </a:r>
            <a:r>
              <a:rPr lang="en-US" sz="2400" dirty="0" smtClean="0">
                <a:latin typeface="Arial"/>
                <a:cs typeface="Arial"/>
                <a:sym typeface="Wingdings"/>
              </a:rPr>
              <a:t>H</a:t>
            </a:r>
            <a:r>
              <a:rPr lang="en-US" sz="2400" baseline="-25000" dirty="0" smtClean="0">
                <a:latin typeface="Arial"/>
                <a:cs typeface="Arial"/>
                <a:sym typeface="Wingdings"/>
              </a:rPr>
              <a:t>175</a:t>
            </a:r>
            <a:r>
              <a:rPr lang="en-US" sz="2400" dirty="0" smtClean="0">
                <a:latin typeface="Arial"/>
                <a:cs typeface="Arial"/>
                <a:sym typeface="Wingdings"/>
              </a:rPr>
              <a:t>O</a:t>
            </a:r>
            <a:r>
              <a:rPr lang="en-US" sz="2400" baseline="-25000" dirty="0" smtClean="0">
                <a:latin typeface="Arial"/>
                <a:cs typeface="Arial"/>
                <a:sym typeface="Wingdings"/>
              </a:rPr>
              <a:t>42</a:t>
            </a:r>
            <a:r>
              <a:rPr lang="en-US" sz="2400" dirty="0" smtClean="0">
                <a:latin typeface="Arial"/>
                <a:cs typeface="Arial"/>
                <a:sym typeface="Wingdings"/>
              </a:rPr>
              <a:t>N</a:t>
            </a:r>
            <a:r>
              <a:rPr lang="en-US" sz="2400" baseline="-25000" dirty="0" smtClean="0">
                <a:latin typeface="Arial"/>
                <a:cs typeface="Arial"/>
                <a:sym typeface="Wingdings"/>
              </a:rPr>
              <a:t>16</a:t>
            </a:r>
            <a:r>
              <a:rPr lang="en-US" sz="2400" dirty="0" smtClean="0">
                <a:latin typeface="Arial"/>
                <a:cs typeface="Arial"/>
                <a:sym typeface="Wingdings"/>
              </a:rPr>
              <a:t>P + 94.4 </a:t>
            </a:r>
            <a:r>
              <a:rPr lang="en-US" sz="2400" dirty="0" smtClean="0">
                <a:solidFill>
                  <a:srgbClr val="FF0CC0"/>
                </a:solidFill>
                <a:latin typeface="Arial"/>
                <a:cs typeface="Arial"/>
                <a:sym typeface="Wingdings"/>
              </a:rPr>
              <a:t>HNO</a:t>
            </a:r>
            <a:r>
              <a:rPr lang="en-US" sz="2400" baseline="-25000" dirty="0" smtClean="0">
                <a:solidFill>
                  <a:srgbClr val="FF0CC0"/>
                </a:solidFill>
                <a:latin typeface="Arial"/>
                <a:cs typeface="Arial"/>
                <a:sym typeface="Wingdings"/>
              </a:rPr>
              <a:t>3</a:t>
            </a:r>
            <a:r>
              <a:rPr lang="en-US" sz="2400" dirty="0" smtClean="0">
                <a:latin typeface="Arial"/>
                <a:cs typeface="Arial"/>
                <a:sym typeface="Wingdings"/>
              </a:rPr>
              <a:t>  106 CO</a:t>
            </a:r>
            <a:r>
              <a:rPr lang="en-US" sz="2400" baseline="-25000" dirty="0" smtClean="0">
                <a:latin typeface="Arial"/>
                <a:cs typeface="Arial"/>
                <a:sym typeface="Wingdings"/>
              </a:rPr>
              <a:t>2</a:t>
            </a:r>
            <a:r>
              <a:rPr lang="en-US" sz="2400" dirty="0" smtClean="0">
                <a:latin typeface="Arial"/>
                <a:cs typeface="Arial"/>
                <a:sym typeface="Wingdings"/>
              </a:rPr>
              <a:t> + 55.2 </a:t>
            </a:r>
            <a:r>
              <a:rPr lang="en-US" sz="2400" dirty="0" smtClean="0">
                <a:solidFill>
                  <a:srgbClr val="FF0CC0"/>
                </a:solidFill>
                <a:latin typeface="Arial"/>
                <a:cs typeface="Arial"/>
                <a:sym typeface="Wingdings"/>
              </a:rPr>
              <a:t>N</a:t>
            </a:r>
            <a:r>
              <a:rPr lang="en-US" sz="2400" baseline="-25000" dirty="0" smtClean="0">
                <a:solidFill>
                  <a:srgbClr val="FF0CC0"/>
                </a:solidFill>
                <a:latin typeface="Arial"/>
                <a:cs typeface="Arial"/>
                <a:sym typeface="Wingdings"/>
              </a:rPr>
              <a:t>2</a:t>
            </a:r>
            <a:r>
              <a:rPr lang="en-US" sz="2400" dirty="0" smtClean="0">
                <a:solidFill>
                  <a:srgbClr val="FF0CC0"/>
                </a:solidFill>
                <a:latin typeface="Arial"/>
                <a:cs typeface="Arial"/>
                <a:sym typeface="Wingdings"/>
              </a:rPr>
              <a:t> </a:t>
            </a:r>
            <a:r>
              <a:rPr lang="en-US" sz="2400" dirty="0" smtClean="0">
                <a:latin typeface="Arial"/>
                <a:cs typeface="Arial"/>
                <a:sym typeface="Wingdings"/>
              </a:rPr>
              <a:t>+ 			H</a:t>
            </a:r>
            <a:r>
              <a:rPr lang="en-US" sz="2400" baseline="-25000" dirty="0" smtClean="0">
                <a:latin typeface="Arial"/>
                <a:cs typeface="Arial"/>
                <a:sym typeface="Wingdings"/>
              </a:rPr>
              <a:t>3</a:t>
            </a:r>
            <a:r>
              <a:rPr lang="en-US" sz="2400" dirty="0" smtClean="0">
                <a:solidFill>
                  <a:srgbClr val="FF6600"/>
                </a:solidFill>
                <a:latin typeface="Arial"/>
                <a:cs typeface="Arial"/>
                <a:sym typeface="Wingdings"/>
              </a:rPr>
              <a:t>PO</a:t>
            </a:r>
            <a:r>
              <a:rPr lang="en-US" sz="2400" baseline="-25000" dirty="0" smtClean="0">
                <a:solidFill>
                  <a:srgbClr val="FF6600"/>
                </a:solidFill>
                <a:latin typeface="Arial"/>
                <a:cs typeface="Arial"/>
                <a:sym typeface="Wingdings"/>
              </a:rPr>
              <a:t>4</a:t>
            </a:r>
            <a:r>
              <a:rPr lang="en-US" sz="2400" dirty="0" smtClean="0">
                <a:latin typeface="Arial"/>
                <a:cs typeface="Arial"/>
                <a:sym typeface="Wingdings"/>
              </a:rPr>
              <a:t> + 177.2 H</a:t>
            </a:r>
            <a:r>
              <a:rPr lang="en-US" sz="2400" baseline="-25000" dirty="0" smtClean="0">
                <a:latin typeface="Arial"/>
                <a:cs typeface="Arial"/>
                <a:sym typeface="Wingdings"/>
              </a:rPr>
              <a:t>2</a:t>
            </a:r>
            <a:r>
              <a:rPr lang="en-US" sz="2400" dirty="0" smtClean="0">
                <a:latin typeface="Arial"/>
                <a:cs typeface="Arial"/>
                <a:sym typeface="Wingdings"/>
              </a:rPr>
              <a:t>O </a:t>
            </a:r>
          </a:p>
          <a:p>
            <a:pPr>
              <a:buNone/>
            </a:pPr>
            <a:r>
              <a:rPr lang="en-US" sz="2200" dirty="0" smtClean="0">
                <a:latin typeface="Arial"/>
                <a:cs typeface="Arial"/>
                <a:sym typeface="Wingdings"/>
              </a:rPr>
              <a:t>	</a:t>
            </a:r>
            <a:r>
              <a:rPr lang="en-US" sz="2200" dirty="0" smtClean="0">
                <a:solidFill>
                  <a:srgbClr val="3366FF"/>
                </a:solidFill>
                <a:latin typeface="Arial"/>
                <a:cs typeface="Arial"/>
                <a:sym typeface="Wingdings"/>
              </a:rPr>
              <a:t>Removes nitrate from the ocean as N</a:t>
            </a:r>
            <a:r>
              <a:rPr lang="en-US" sz="2200" baseline="-25000" dirty="0" smtClean="0">
                <a:solidFill>
                  <a:srgbClr val="3366FF"/>
                </a:solidFill>
                <a:latin typeface="Arial"/>
                <a:cs typeface="Arial"/>
                <a:sym typeface="Wingdings"/>
              </a:rPr>
              <a:t>2</a:t>
            </a:r>
            <a:r>
              <a:rPr lang="en-US" sz="2200" dirty="0" smtClean="0">
                <a:solidFill>
                  <a:srgbClr val="3366FF"/>
                </a:solidFill>
                <a:latin typeface="Arial"/>
                <a:cs typeface="Arial"/>
                <a:sym typeface="Wingdings"/>
              </a:rPr>
              <a:t> gas</a:t>
            </a:r>
          </a:p>
          <a:p>
            <a:pPr>
              <a:buNone/>
            </a:pPr>
            <a:r>
              <a:rPr lang="en-US" sz="2200" dirty="0" smtClean="0">
                <a:solidFill>
                  <a:srgbClr val="3366FF"/>
                </a:solidFill>
                <a:latin typeface="Arial"/>
                <a:cs typeface="Arial"/>
                <a:sym typeface="Wingdings"/>
              </a:rPr>
              <a:t>	Converts organic P to PO</a:t>
            </a:r>
            <a:r>
              <a:rPr lang="en-US" sz="2200" baseline="-25000" dirty="0" smtClean="0">
                <a:solidFill>
                  <a:srgbClr val="3366FF"/>
                </a:solidFill>
                <a:latin typeface="Arial"/>
                <a:cs typeface="Arial"/>
                <a:sym typeface="Wingdings"/>
              </a:rPr>
              <a:t>4</a:t>
            </a:r>
            <a:r>
              <a:rPr lang="en-US" sz="2200" baseline="30000" dirty="0" smtClean="0">
                <a:solidFill>
                  <a:srgbClr val="3366FF"/>
                </a:solidFill>
                <a:latin typeface="Arial"/>
                <a:cs typeface="Arial"/>
                <a:sym typeface="Wingdings"/>
              </a:rPr>
              <a:t>3-</a:t>
            </a:r>
          </a:p>
        </p:txBody>
      </p:sp>
      <p:pic>
        <p:nvPicPr>
          <p:cNvPr id="7" name="Picture 6"/>
          <p:cNvPicPr>
            <a:picLocks noChangeAspect="1"/>
          </p:cNvPicPr>
          <p:nvPr/>
        </p:nvPicPr>
        <p:blipFill>
          <a:blip r:embed="rId2"/>
          <a:stretch>
            <a:fillRect/>
          </a:stretch>
        </p:blipFill>
        <p:spPr>
          <a:xfrm>
            <a:off x="5914217" y="2564727"/>
            <a:ext cx="1380764" cy="1121181"/>
          </a:xfrm>
          <a:prstGeom prst="rect">
            <a:avLst/>
          </a:prstGeom>
        </p:spPr>
      </p:pic>
      <p:pic>
        <p:nvPicPr>
          <p:cNvPr id="8" name="Picture 7"/>
          <p:cNvPicPr>
            <a:picLocks noChangeAspect="1"/>
          </p:cNvPicPr>
          <p:nvPr/>
        </p:nvPicPr>
        <p:blipFill>
          <a:blip r:embed="rId3"/>
          <a:stretch>
            <a:fillRect/>
          </a:stretch>
        </p:blipFill>
        <p:spPr>
          <a:xfrm>
            <a:off x="7363637" y="2564727"/>
            <a:ext cx="1496996" cy="1121181"/>
          </a:xfrm>
          <a:prstGeom prst="rect">
            <a:avLst/>
          </a:prstGeom>
        </p:spPr>
      </p:pic>
      <p:pic>
        <p:nvPicPr>
          <p:cNvPr id="9" name="Picture 8"/>
          <p:cNvPicPr>
            <a:picLocks noChangeAspect="1"/>
          </p:cNvPicPr>
          <p:nvPr/>
        </p:nvPicPr>
        <p:blipFill>
          <a:blip r:embed="rId4"/>
          <a:stretch>
            <a:fillRect/>
          </a:stretch>
        </p:blipFill>
        <p:spPr>
          <a:xfrm>
            <a:off x="6352589" y="4956005"/>
            <a:ext cx="1759546" cy="1002941"/>
          </a:xfrm>
          <a:prstGeom prst="rect">
            <a:avLst/>
          </a:prstGeom>
        </p:spPr>
      </p:pic>
      <p:sp>
        <p:nvSpPr>
          <p:cNvPr id="12"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Deviations from Redfield stoichiometry</a:t>
            </a:r>
          </a:p>
        </p:txBody>
      </p:sp>
      <p:sp>
        <p:nvSpPr>
          <p:cNvPr id="3" name="TextBox 2"/>
          <p:cNvSpPr txBox="1"/>
          <p:nvPr/>
        </p:nvSpPr>
        <p:spPr>
          <a:xfrm>
            <a:off x="4626933" y="5666558"/>
            <a:ext cx="1476084" cy="584776"/>
          </a:xfrm>
          <a:prstGeom prst="rect">
            <a:avLst/>
          </a:prstGeom>
          <a:noFill/>
          <a:ln w="28575" cmpd="sng">
            <a:solidFill>
              <a:srgbClr val="0000FF"/>
            </a:solidFill>
          </a:ln>
        </p:spPr>
        <p:txBody>
          <a:bodyPr wrap="square" rtlCol="0">
            <a:spAutoFit/>
          </a:bodyPr>
          <a:lstStyle/>
          <a:p>
            <a:pPr algn="ctr"/>
            <a:r>
              <a:rPr lang="en-US" sz="3200" b="1" dirty="0" smtClean="0">
                <a:solidFill>
                  <a:srgbClr val="FF0CC0"/>
                </a:solidFill>
                <a:latin typeface="Arial"/>
                <a:cs typeface="Arial"/>
              </a:rPr>
              <a:t>N</a:t>
            </a:r>
            <a:r>
              <a:rPr lang="en-US" sz="3200" b="1" dirty="0" smtClean="0">
                <a:latin typeface="Arial"/>
                <a:cs typeface="Arial"/>
              </a:rPr>
              <a:t>:</a:t>
            </a:r>
            <a:r>
              <a:rPr lang="en-US" sz="3200" b="1" dirty="0" smtClean="0">
                <a:solidFill>
                  <a:srgbClr val="FF6600"/>
                </a:solidFill>
                <a:latin typeface="Arial"/>
                <a:cs typeface="Arial"/>
              </a:rPr>
              <a:t>P</a:t>
            </a:r>
            <a:r>
              <a:rPr lang="en-US" sz="3200" b="1" dirty="0" smtClean="0">
                <a:latin typeface="Arial"/>
                <a:cs typeface="Arial"/>
              </a:rPr>
              <a:t> </a:t>
            </a:r>
            <a:r>
              <a:rPr lang="en-US" sz="3200" b="1" dirty="0" smtClean="0">
                <a:latin typeface="Arial"/>
                <a:ea typeface="Wingdings"/>
                <a:cs typeface="Arial"/>
                <a:sym typeface="Wingdings"/>
              </a:rPr>
              <a:t></a:t>
            </a:r>
            <a:endParaRPr lang="en-US" sz="3200" b="1" dirty="0">
              <a:latin typeface="Arial"/>
              <a:cs typeface="Arial"/>
            </a:endParaRPr>
          </a:p>
        </p:txBody>
      </p:sp>
      <p:sp>
        <p:nvSpPr>
          <p:cNvPr id="15" name="TextBox 14"/>
          <p:cNvSpPr txBox="1"/>
          <p:nvPr/>
        </p:nvSpPr>
        <p:spPr>
          <a:xfrm>
            <a:off x="4283657" y="3101132"/>
            <a:ext cx="1476084" cy="584776"/>
          </a:xfrm>
          <a:prstGeom prst="rect">
            <a:avLst/>
          </a:prstGeom>
          <a:noFill/>
          <a:ln w="28575" cmpd="sng">
            <a:solidFill>
              <a:srgbClr val="0000FF"/>
            </a:solidFill>
          </a:ln>
        </p:spPr>
        <p:txBody>
          <a:bodyPr wrap="square" rtlCol="0">
            <a:spAutoFit/>
          </a:bodyPr>
          <a:lstStyle/>
          <a:p>
            <a:pPr algn="ctr"/>
            <a:r>
              <a:rPr lang="en-US" sz="3200" b="1" dirty="0" smtClean="0">
                <a:solidFill>
                  <a:srgbClr val="FF0CC0"/>
                </a:solidFill>
                <a:latin typeface="Arial"/>
                <a:cs typeface="Arial"/>
              </a:rPr>
              <a:t>N</a:t>
            </a:r>
            <a:r>
              <a:rPr lang="en-US" sz="3200" b="1" dirty="0" smtClean="0">
                <a:latin typeface="Arial"/>
                <a:cs typeface="Arial"/>
              </a:rPr>
              <a:t>:</a:t>
            </a:r>
            <a:r>
              <a:rPr lang="en-US" sz="3200" b="1" dirty="0" smtClean="0">
                <a:solidFill>
                  <a:srgbClr val="FF6600"/>
                </a:solidFill>
                <a:latin typeface="Arial"/>
                <a:cs typeface="Arial"/>
              </a:rPr>
              <a:t>P</a:t>
            </a:r>
            <a:r>
              <a:rPr lang="en-US" sz="3200" b="1" dirty="0" smtClean="0">
                <a:latin typeface="Arial"/>
                <a:cs typeface="Arial"/>
              </a:rPr>
              <a:t> </a:t>
            </a:r>
            <a:r>
              <a:rPr lang="en-US" sz="3200" b="1" dirty="0" smtClean="0">
                <a:latin typeface="Wingdings"/>
                <a:ea typeface="Wingdings"/>
                <a:cs typeface="Wingdings"/>
                <a:sym typeface="Wingdings"/>
              </a:rPr>
              <a:t></a:t>
            </a:r>
            <a:endParaRPr lang="en-US" sz="3200" b="1" dirty="0">
              <a:latin typeface="Arial"/>
              <a:cs typeface="Arial"/>
            </a:endParaRPr>
          </a:p>
        </p:txBody>
      </p:sp>
    </p:spTree>
    <p:extLst>
      <p:ext uri="{BB962C8B-B14F-4D97-AF65-F5344CB8AC3E}">
        <p14:creationId xmlns:p14="http://schemas.microsoft.com/office/powerpoint/2010/main" val="25760723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93238"/>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Output: </a:t>
            </a:r>
            <a:r>
              <a:rPr lang="en-US" sz="3200" b="1" dirty="0" err="1" smtClean="0">
                <a:solidFill>
                  <a:srgbClr val="0000FF"/>
                </a:solidFill>
                <a:latin typeface="Arial"/>
                <a:cs typeface="Arial"/>
              </a:rPr>
              <a:t>Denitrification</a:t>
            </a:r>
            <a:r>
              <a:rPr lang="en-US" sz="3200" b="1" dirty="0" smtClean="0">
                <a:solidFill>
                  <a:srgbClr val="0000FF"/>
                </a:solidFill>
                <a:latin typeface="Arial"/>
                <a:cs typeface="Arial"/>
              </a:rPr>
              <a:t> </a:t>
            </a:r>
            <a:r>
              <a:rPr lang="en-US" sz="3200" b="1" dirty="0" smtClean="0">
                <a:solidFill>
                  <a:srgbClr val="31859C"/>
                </a:solidFill>
                <a:latin typeface="Arial"/>
                <a:cs typeface="Arial"/>
                <a:sym typeface="Wingdings"/>
              </a:rPr>
              <a:t>NO</a:t>
            </a:r>
            <a:r>
              <a:rPr lang="en-US" sz="3200" b="1" baseline="-25000" dirty="0" smtClean="0">
                <a:solidFill>
                  <a:srgbClr val="31859C"/>
                </a:solidFill>
                <a:latin typeface="Arial"/>
                <a:cs typeface="Arial"/>
                <a:sym typeface="Wingdings"/>
              </a:rPr>
              <a:t>3</a:t>
            </a:r>
            <a:r>
              <a:rPr lang="en-US" sz="3200" b="1" baseline="30000" dirty="0" smtClean="0">
                <a:solidFill>
                  <a:srgbClr val="31859C"/>
                </a:solidFill>
                <a:latin typeface="Arial"/>
                <a:cs typeface="Arial"/>
                <a:sym typeface="Wingdings"/>
              </a:rPr>
              <a:t>- </a:t>
            </a:r>
            <a:r>
              <a:rPr lang="en-US" sz="3200" b="1" dirty="0" smtClean="0">
                <a:solidFill>
                  <a:srgbClr val="31859C"/>
                </a:solidFill>
                <a:latin typeface="Arial"/>
                <a:cs typeface="Arial"/>
                <a:sym typeface="Wingdings"/>
              </a:rPr>
              <a:t> </a:t>
            </a:r>
            <a:r>
              <a:rPr lang="en-US" sz="3200" b="1" dirty="0" smtClean="0">
                <a:solidFill>
                  <a:srgbClr val="31859C"/>
                </a:solidFill>
                <a:latin typeface="Arial"/>
                <a:cs typeface="Arial"/>
              </a:rPr>
              <a:t>N</a:t>
            </a:r>
            <a:r>
              <a:rPr lang="en-US" sz="3200" b="1" baseline="-25000" dirty="0" smtClean="0">
                <a:solidFill>
                  <a:srgbClr val="31859C"/>
                </a:solidFill>
                <a:latin typeface="Arial"/>
                <a:cs typeface="Arial"/>
              </a:rPr>
              <a:t>2</a:t>
            </a:r>
            <a:r>
              <a:rPr lang="en-US" sz="3200" b="1" dirty="0">
                <a:solidFill>
                  <a:srgbClr val="31859C"/>
                </a:solidFill>
                <a:latin typeface="Arial"/>
                <a:cs typeface="Arial"/>
              </a:rPr>
              <a:t>(gas</a:t>
            </a:r>
            <a:r>
              <a:rPr lang="en-US" sz="3200" b="1" dirty="0" smtClean="0">
                <a:solidFill>
                  <a:srgbClr val="31859C"/>
                </a:solidFill>
                <a:latin typeface="Arial"/>
                <a:cs typeface="Arial"/>
              </a:rPr>
              <a:t>)</a:t>
            </a:r>
            <a:endParaRPr lang="en-US" sz="3200" b="1" baseline="30000" dirty="0">
              <a:solidFill>
                <a:srgbClr val="31859C"/>
              </a:solidFill>
              <a:latin typeface="Arial"/>
              <a:cs typeface="Arial"/>
            </a:endParaRPr>
          </a:p>
        </p:txBody>
      </p:sp>
      <p:pic>
        <p:nvPicPr>
          <p:cNvPr id="6" name="Picture 5"/>
          <p:cNvPicPr>
            <a:picLocks noChangeAspect="1"/>
          </p:cNvPicPr>
          <p:nvPr/>
        </p:nvPicPr>
        <p:blipFill rotWithShape="1">
          <a:blip r:embed="rId2"/>
          <a:srcRect t="11066"/>
          <a:stretch/>
        </p:blipFill>
        <p:spPr>
          <a:xfrm>
            <a:off x="63500" y="1598082"/>
            <a:ext cx="9004300" cy="4167717"/>
          </a:xfrm>
          <a:prstGeom prst="rect">
            <a:avLst/>
          </a:prstGeom>
        </p:spPr>
      </p:pic>
      <p:sp>
        <p:nvSpPr>
          <p:cNvPr id="7" name="Rectangle 6"/>
          <p:cNvSpPr/>
          <p:nvPr/>
        </p:nvSpPr>
        <p:spPr>
          <a:xfrm>
            <a:off x="2952750" y="1460500"/>
            <a:ext cx="2487083" cy="2434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13833" y="6032500"/>
            <a:ext cx="7863417" cy="400110"/>
          </a:xfrm>
          <a:prstGeom prst="rect">
            <a:avLst/>
          </a:prstGeom>
          <a:noFill/>
        </p:spPr>
        <p:txBody>
          <a:bodyPr wrap="square" rtlCol="0">
            <a:spAutoFit/>
          </a:bodyPr>
          <a:lstStyle/>
          <a:p>
            <a:r>
              <a:rPr lang="en-US" sz="2000" dirty="0" smtClean="0">
                <a:latin typeface="Arial"/>
                <a:cs typeface="Arial"/>
              </a:rPr>
              <a:t>Major oxygen deficient zones (</a:t>
            </a:r>
            <a:r>
              <a:rPr lang="en-US" sz="2000" b="1" dirty="0" smtClean="0">
                <a:latin typeface="Arial"/>
                <a:cs typeface="Arial"/>
              </a:rPr>
              <a:t>ODZ</a:t>
            </a:r>
            <a:r>
              <a:rPr lang="en-US" sz="2000" dirty="0" smtClean="0">
                <a:latin typeface="Arial"/>
                <a:cs typeface="Arial"/>
              </a:rPr>
              <a:t>): ETNP, ETSP, Arabian Sea</a:t>
            </a:r>
            <a:endParaRPr lang="en-US" sz="2000" dirty="0">
              <a:latin typeface="Arial"/>
              <a:cs typeface="Arial"/>
            </a:endParaRPr>
          </a:p>
        </p:txBody>
      </p:sp>
      <p:sp>
        <p:nvSpPr>
          <p:cNvPr id="2" name="TextBox 1"/>
          <p:cNvSpPr txBox="1"/>
          <p:nvPr/>
        </p:nvSpPr>
        <p:spPr>
          <a:xfrm>
            <a:off x="6584462" y="1162680"/>
            <a:ext cx="2559537" cy="369332"/>
          </a:xfrm>
          <a:prstGeom prst="rect">
            <a:avLst/>
          </a:prstGeom>
          <a:noFill/>
        </p:spPr>
        <p:txBody>
          <a:bodyPr wrap="square" rtlCol="0">
            <a:spAutoFit/>
          </a:bodyPr>
          <a:lstStyle/>
          <a:p>
            <a:pPr algn="ctr"/>
            <a:r>
              <a:rPr lang="en-US" dirty="0" smtClean="0">
                <a:latin typeface="Arial"/>
                <a:cs typeface="Arial"/>
              </a:rPr>
              <a:t>[O</a:t>
            </a:r>
            <a:r>
              <a:rPr lang="en-US" baseline="-25000" dirty="0" smtClean="0">
                <a:latin typeface="Arial"/>
                <a:cs typeface="Arial"/>
              </a:rPr>
              <a:t>2</a:t>
            </a:r>
            <a:r>
              <a:rPr lang="en-US" dirty="0" smtClean="0">
                <a:latin typeface="Arial"/>
                <a:cs typeface="Arial"/>
              </a:rPr>
              <a:t>] at 200 m (</a:t>
            </a:r>
            <a:r>
              <a:rPr lang="en-US" dirty="0" err="1" smtClean="0">
                <a:latin typeface="Arial"/>
                <a:cs typeface="Arial"/>
              </a:rPr>
              <a:t>μmol</a:t>
            </a:r>
            <a:r>
              <a:rPr lang="en-US" dirty="0" smtClean="0">
                <a:latin typeface="Arial"/>
                <a:cs typeface="Arial"/>
              </a:rPr>
              <a:t>/kg)</a:t>
            </a:r>
            <a:endParaRPr lang="en-US" dirty="0">
              <a:latin typeface="Arial"/>
              <a:cs typeface="Arial"/>
            </a:endParaRPr>
          </a:p>
        </p:txBody>
      </p:sp>
    </p:spTree>
    <p:extLst>
      <p:ext uri="{BB962C8B-B14F-4D97-AF65-F5344CB8AC3E}">
        <p14:creationId xmlns:p14="http://schemas.microsoft.com/office/powerpoint/2010/main" val="18763505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93238"/>
            <a:ext cx="9144000" cy="584776"/>
          </a:xfrm>
          <a:prstGeom prst="rect">
            <a:avLst/>
          </a:prstGeom>
          <a:noFill/>
        </p:spPr>
        <p:txBody>
          <a:bodyPr wrap="square" rtlCol="0">
            <a:spAutoFit/>
          </a:bodyPr>
          <a:lstStyle/>
          <a:p>
            <a:pPr algn="ctr"/>
            <a:r>
              <a:rPr lang="en-US" sz="3200" b="1" dirty="0">
                <a:solidFill>
                  <a:srgbClr val="0000FF"/>
                </a:solidFill>
                <a:latin typeface="Arial"/>
                <a:cs typeface="Arial"/>
              </a:rPr>
              <a:t>Output: </a:t>
            </a:r>
            <a:r>
              <a:rPr lang="en-US" sz="3200" b="1" dirty="0" err="1">
                <a:solidFill>
                  <a:srgbClr val="0000FF"/>
                </a:solidFill>
                <a:latin typeface="Arial"/>
                <a:cs typeface="Arial"/>
              </a:rPr>
              <a:t>Denitrification</a:t>
            </a:r>
            <a:r>
              <a:rPr lang="en-US" sz="3200" b="1" dirty="0">
                <a:solidFill>
                  <a:srgbClr val="0000FF"/>
                </a:solidFill>
                <a:latin typeface="Arial"/>
                <a:cs typeface="Arial"/>
              </a:rPr>
              <a:t> </a:t>
            </a:r>
            <a:r>
              <a:rPr lang="en-US" sz="3200" b="1" dirty="0">
                <a:solidFill>
                  <a:srgbClr val="31859C"/>
                </a:solidFill>
                <a:latin typeface="Arial"/>
                <a:cs typeface="Arial"/>
                <a:sym typeface="Wingdings"/>
              </a:rPr>
              <a:t>NO</a:t>
            </a:r>
            <a:r>
              <a:rPr lang="en-US" sz="3200" b="1" baseline="-25000" dirty="0">
                <a:solidFill>
                  <a:srgbClr val="31859C"/>
                </a:solidFill>
                <a:latin typeface="Arial"/>
                <a:cs typeface="Arial"/>
                <a:sym typeface="Wingdings"/>
              </a:rPr>
              <a:t>3</a:t>
            </a:r>
            <a:r>
              <a:rPr lang="en-US" sz="3200" b="1" baseline="30000" dirty="0">
                <a:solidFill>
                  <a:srgbClr val="31859C"/>
                </a:solidFill>
                <a:latin typeface="Arial"/>
                <a:cs typeface="Arial"/>
                <a:sym typeface="Wingdings"/>
              </a:rPr>
              <a:t>- </a:t>
            </a:r>
            <a:r>
              <a:rPr lang="en-US" sz="3200" b="1" dirty="0">
                <a:solidFill>
                  <a:srgbClr val="31859C"/>
                </a:solidFill>
                <a:latin typeface="Arial"/>
                <a:cs typeface="Arial"/>
                <a:sym typeface="Wingdings"/>
              </a:rPr>
              <a:t> </a:t>
            </a:r>
            <a:r>
              <a:rPr lang="en-US" sz="3200" b="1" dirty="0">
                <a:solidFill>
                  <a:srgbClr val="31859C"/>
                </a:solidFill>
                <a:latin typeface="Arial"/>
                <a:cs typeface="Arial"/>
              </a:rPr>
              <a:t>N</a:t>
            </a:r>
            <a:r>
              <a:rPr lang="en-US" sz="3200" b="1" baseline="-25000" dirty="0">
                <a:solidFill>
                  <a:srgbClr val="31859C"/>
                </a:solidFill>
                <a:latin typeface="Arial"/>
                <a:cs typeface="Arial"/>
              </a:rPr>
              <a:t>2</a:t>
            </a:r>
            <a:r>
              <a:rPr lang="en-US" sz="3200" b="1" dirty="0">
                <a:solidFill>
                  <a:srgbClr val="31859C"/>
                </a:solidFill>
                <a:latin typeface="Arial"/>
                <a:cs typeface="Arial"/>
              </a:rPr>
              <a:t>(gas)</a:t>
            </a:r>
            <a:endParaRPr lang="en-US" sz="3200" b="1" baseline="30000" dirty="0">
              <a:solidFill>
                <a:srgbClr val="31859C"/>
              </a:solidFill>
              <a:latin typeface="Arial"/>
              <a:cs typeface="Arial"/>
            </a:endParaRPr>
          </a:p>
        </p:txBody>
      </p:sp>
      <p:pic>
        <p:nvPicPr>
          <p:cNvPr id="5" name="Picture 4" descr="Screen Shot 2017-05-30 at 8.05.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7395"/>
            <a:ext cx="9144000" cy="5076345"/>
          </a:xfrm>
          <a:prstGeom prst="rect">
            <a:avLst/>
          </a:prstGeom>
        </p:spPr>
      </p:pic>
      <p:sp>
        <p:nvSpPr>
          <p:cNvPr id="6" name="Rectangle 5"/>
          <p:cNvSpPr/>
          <p:nvPr/>
        </p:nvSpPr>
        <p:spPr>
          <a:xfrm>
            <a:off x="1126929" y="2620664"/>
            <a:ext cx="250429" cy="28621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878569" y="2817437"/>
            <a:ext cx="768820" cy="545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441678" y="2697037"/>
            <a:ext cx="992771" cy="545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4874" y="1084595"/>
            <a:ext cx="4364260" cy="90102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895929" y="1348757"/>
            <a:ext cx="3636430" cy="492443"/>
          </a:xfrm>
          <a:prstGeom prst="rect">
            <a:avLst/>
          </a:prstGeom>
          <a:noFill/>
        </p:spPr>
        <p:txBody>
          <a:bodyPr wrap="square" rtlCol="0">
            <a:spAutoFit/>
          </a:bodyPr>
          <a:lstStyle/>
          <a:p>
            <a:r>
              <a:rPr lang="en-US" sz="2600" b="1" dirty="0" smtClean="0">
                <a:solidFill>
                  <a:srgbClr val="31859C"/>
                </a:solidFill>
                <a:latin typeface="Arial"/>
                <a:cs typeface="Arial"/>
              </a:rPr>
              <a:t>Arabian Sea</a:t>
            </a:r>
            <a:endParaRPr lang="en-US" sz="2600" b="1" baseline="30000" dirty="0">
              <a:solidFill>
                <a:srgbClr val="31859C"/>
              </a:solidFill>
              <a:latin typeface="Arial"/>
              <a:cs typeface="Arial"/>
            </a:endParaRPr>
          </a:p>
        </p:txBody>
      </p:sp>
      <p:sp>
        <p:nvSpPr>
          <p:cNvPr id="11" name="Rectangle 10"/>
          <p:cNvSpPr/>
          <p:nvPr/>
        </p:nvSpPr>
        <p:spPr>
          <a:xfrm>
            <a:off x="2047496" y="2697037"/>
            <a:ext cx="124631" cy="20984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2324527" y="2784163"/>
            <a:ext cx="117151" cy="20984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flipH="1">
            <a:off x="885491" y="2528077"/>
            <a:ext cx="298664" cy="371306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a:spLocks noChangeAspect="1"/>
          </p:cNvSpPr>
          <p:nvPr/>
        </p:nvSpPr>
        <p:spPr>
          <a:xfrm>
            <a:off x="959724" y="3196916"/>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a:spLocks noChangeAspect="1"/>
          </p:cNvSpPr>
          <p:nvPr/>
        </p:nvSpPr>
        <p:spPr>
          <a:xfrm>
            <a:off x="959724" y="301872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a:spLocks noChangeAspect="1"/>
          </p:cNvSpPr>
          <p:nvPr/>
        </p:nvSpPr>
        <p:spPr>
          <a:xfrm>
            <a:off x="959724" y="292728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a:spLocks noChangeAspect="1"/>
          </p:cNvSpPr>
          <p:nvPr/>
        </p:nvSpPr>
        <p:spPr>
          <a:xfrm>
            <a:off x="959724" y="283584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a:spLocks noChangeAspect="1"/>
          </p:cNvSpPr>
          <p:nvPr/>
        </p:nvSpPr>
        <p:spPr>
          <a:xfrm>
            <a:off x="1020684" y="2771717"/>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a:spLocks noChangeAspect="1"/>
          </p:cNvSpPr>
          <p:nvPr/>
        </p:nvSpPr>
        <p:spPr>
          <a:xfrm>
            <a:off x="1097899" y="2709278"/>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4534" y="2725997"/>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a:spLocks noChangeAspect="1"/>
          </p:cNvSpPr>
          <p:nvPr/>
        </p:nvSpPr>
        <p:spPr>
          <a:xfrm>
            <a:off x="1313964" y="2725997"/>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a:spLocks noChangeAspect="1"/>
          </p:cNvSpPr>
          <p:nvPr/>
        </p:nvSpPr>
        <p:spPr>
          <a:xfrm>
            <a:off x="1469797" y="2704094"/>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a:spLocks noChangeAspect="1"/>
          </p:cNvSpPr>
          <p:nvPr/>
        </p:nvSpPr>
        <p:spPr>
          <a:xfrm>
            <a:off x="1698884" y="2722498"/>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a:spLocks noChangeAspect="1"/>
          </p:cNvSpPr>
          <p:nvPr/>
        </p:nvSpPr>
        <p:spPr>
          <a:xfrm>
            <a:off x="2126407" y="2722498"/>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a:spLocks noChangeAspect="1"/>
          </p:cNvSpPr>
          <p:nvPr/>
        </p:nvSpPr>
        <p:spPr>
          <a:xfrm>
            <a:off x="2324527" y="2725997"/>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a:spLocks noChangeAspect="1"/>
          </p:cNvSpPr>
          <p:nvPr/>
        </p:nvSpPr>
        <p:spPr>
          <a:xfrm>
            <a:off x="2941960" y="266995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a:spLocks noChangeAspect="1"/>
          </p:cNvSpPr>
          <p:nvPr/>
        </p:nvSpPr>
        <p:spPr>
          <a:xfrm>
            <a:off x="3118205" y="266995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a:spLocks noChangeAspect="1"/>
          </p:cNvSpPr>
          <p:nvPr/>
        </p:nvSpPr>
        <p:spPr>
          <a:xfrm>
            <a:off x="3415786" y="2651317"/>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a:spLocks noChangeAspect="1"/>
          </p:cNvSpPr>
          <p:nvPr/>
        </p:nvSpPr>
        <p:spPr>
          <a:xfrm>
            <a:off x="974964" y="3363036"/>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993539" y="3530745"/>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a:spLocks noChangeAspect="1"/>
          </p:cNvSpPr>
          <p:nvPr/>
        </p:nvSpPr>
        <p:spPr>
          <a:xfrm>
            <a:off x="1008468" y="3701806"/>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a:spLocks noChangeAspect="1"/>
          </p:cNvSpPr>
          <p:nvPr/>
        </p:nvSpPr>
        <p:spPr>
          <a:xfrm>
            <a:off x="1156077" y="4191145"/>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a:spLocks noChangeAspect="1"/>
          </p:cNvSpPr>
          <p:nvPr/>
        </p:nvSpPr>
        <p:spPr>
          <a:xfrm>
            <a:off x="1092715" y="3983798"/>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a:spLocks noChangeAspect="1"/>
          </p:cNvSpPr>
          <p:nvPr/>
        </p:nvSpPr>
        <p:spPr>
          <a:xfrm>
            <a:off x="1219618" y="443996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H="1" flipV="1">
            <a:off x="974964" y="2594744"/>
            <a:ext cx="5184" cy="36930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971455" y="2591724"/>
            <a:ext cx="342052"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970835" y="4239042"/>
            <a:ext cx="79586"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982776" y="5070504"/>
            <a:ext cx="79586"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976762" y="5894708"/>
            <a:ext cx="79586"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971578" y="3416912"/>
            <a:ext cx="79586"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545145" y="6553081"/>
            <a:ext cx="4608403" cy="307777"/>
          </a:xfrm>
          <a:prstGeom prst="rect">
            <a:avLst/>
          </a:prstGeom>
          <a:noFill/>
        </p:spPr>
        <p:txBody>
          <a:bodyPr wrap="square" rtlCol="0">
            <a:spAutoFit/>
          </a:bodyPr>
          <a:lstStyle/>
          <a:p>
            <a:pPr algn="r"/>
            <a:r>
              <a:rPr lang="en-US" sz="1400" dirty="0" err="1" smtClean="0">
                <a:latin typeface="Arial"/>
                <a:cs typeface="Arial"/>
              </a:rPr>
              <a:t>Devol</a:t>
            </a:r>
            <a:r>
              <a:rPr lang="en-US" sz="1400" dirty="0" smtClean="0">
                <a:latin typeface="Arial"/>
                <a:cs typeface="Arial"/>
              </a:rPr>
              <a:t> 2008</a:t>
            </a:r>
            <a:endParaRPr lang="en-US" sz="1400" dirty="0">
              <a:latin typeface="Arial"/>
              <a:cs typeface="Arial"/>
            </a:endParaRPr>
          </a:p>
        </p:txBody>
      </p:sp>
      <p:sp>
        <p:nvSpPr>
          <p:cNvPr id="40" name="TextBox 39"/>
          <p:cNvSpPr txBox="1"/>
          <p:nvPr/>
        </p:nvSpPr>
        <p:spPr>
          <a:xfrm>
            <a:off x="7821808" y="3216857"/>
            <a:ext cx="3623135" cy="400110"/>
          </a:xfrm>
          <a:prstGeom prst="rect">
            <a:avLst/>
          </a:prstGeom>
          <a:noFill/>
        </p:spPr>
        <p:txBody>
          <a:bodyPr wrap="square" rtlCol="0">
            <a:spAutoFit/>
          </a:bodyPr>
          <a:lstStyle/>
          <a:p>
            <a:r>
              <a:rPr lang="en-US" sz="2000" b="1" dirty="0" smtClean="0">
                <a:latin typeface="Arial"/>
                <a:cs typeface="Arial"/>
              </a:rPr>
              <a:t>[NO</a:t>
            </a:r>
            <a:r>
              <a:rPr lang="en-US" sz="2000" b="1" baseline="-25000" dirty="0" smtClean="0">
                <a:latin typeface="Arial"/>
                <a:cs typeface="Arial"/>
              </a:rPr>
              <a:t>3</a:t>
            </a:r>
            <a:r>
              <a:rPr lang="en-US" sz="2000" b="1" baseline="30000" dirty="0" smtClean="0">
                <a:latin typeface="Arial"/>
                <a:cs typeface="Arial"/>
              </a:rPr>
              <a:t>-</a:t>
            </a:r>
            <a:r>
              <a:rPr lang="en-US" sz="2000" b="1" dirty="0" smtClean="0">
                <a:latin typeface="Arial"/>
                <a:cs typeface="Arial"/>
              </a:rPr>
              <a:t>]</a:t>
            </a:r>
            <a:endParaRPr lang="en-US" sz="2000" dirty="0">
              <a:latin typeface="Arial"/>
              <a:cs typeface="Arial"/>
            </a:endParaRPr>
          </a:p>
        </p:txBody>
      </p:sp>
      <p:sp>
        <p:nvSpPr>
          <p:cNvPr id="42" name="TextBox 41"/>
          <p:cNvSpPr txBox="1"/>
          <p:nvPr/>
        </p:nvSpPr>
        <p:spPr>
          <a:xfrm>
            <a:off x="5314680" y="4678467"/>
            <a:ext cx="3623135" cy="400110"/>
          </a:xfrm>
          <a:prstGeom prst="rect">
            <a:avLst/>
          </a:prstGeom>
          <a:noFill/>
        </p:spPr>
        <p:txBody>
          <a:bodyPr wrap="square" rtlCol="0">
            <a:spAutoFit/>
          </a:bodyPr>
          <a:lstStyle/>
          <a:p>
            <a:r>
              <a:rPr lang="en-US" sz="2000" b="1" dirty="0" smtClean="0">
                <a:solidFill>
                  <a:schemeClr val="tx1">
                    <a:lumMod val="50000"/>
                    <a:lumOff val="50000"/>
                  </a:schemeClr>
                </a:solidFill>
                <a:latin typeface="Arial"/>
                <a:cs typeface="Arial"/>
              </a:rPr>
              <a:t>[PO</a:t>
            </a:r>
            <a:r>
              <a:rPr lang="en-US" sz="2000" b="1" baseline="-25000" dirty="0" smtClean="0">
                <a:solidFill>
                  <a:schemeClr val="tx1">
                    <a:lumMod val="50000"/>
                    <a:lumOff val="50000"/>
                  </a:schemeClr>
                </a:solidFill>
                <a:latin typeface="Arial"/>
                <a:cs typeface="Arial"/>
              </a:rPr>
              <a:t>4</a:t>
            </a:r>
            <a:r>
              <a:rPr lang="en-US" sz="2000" b="1" baseline="30000" dirty="0" smtClean="0">
                <a:solidFill>
                  <a:schemeClr val="tx1">
                    <a:lumMod val="50000"/>
                    <a:lumOff val="50000"/>
                  </a:schemeClr>
                </a:solidFill>
                <a:latin typeface="Arial"/>
                <a:cs typeface="Arial"/>
              </a:rPr>
              <a:t>3-</a:t>
            </a:r>
            <a:r>
              <a:rPr lang="en-US" sz="2000" b="1" dirty="0" smtClean="0">
                <a:solidFill>
                  <a:schemeClr val="tx1">
                    <a:lumMod val="50000"/>
                    <a:lumOff val="50000"/>
                  </a:schemeClr>
                </a:solidFill>
                <a:latin typeface="Arial"/>
                <a:cs typeface="Arial"/>
              </a:rPr>
              <a:t>]</a:t>
            </a:r>
            <a:endParaRPr lang="en-US" sz="2000" dirty="0">
              <a:solidFill>
                <a:schemeClr val="tx1">
                  <a:lumMod val="50000"/>
                  <a:lumOff val="50000"/>
                </a:schemeClr>
              </a:solidFill>
              <a:latin typeface="Arial"/>
              <a:cs typeface="Arial"/>
            </a:endParaRPr>
          </a:p>
        </p:txBody>
      </p:sp>
      <p:sp>
        <p:nvSpPr>
          <p:cNvPr id="43" name="TextBox 42"/>
          <p:cNvSpPr txBox="1"/>
          <p:nvPr/>
        </p:nvSpPr>
        <p:spPr>
          <a:xfrm>
            <a:off x="1561237" y="4478412"/>
            <a:ext cx="3623135" cy="400110"/>
          </a:xfrm>
          <a:prstGeom prst="rect">
            <a:avLst/>
          </a:prstGeom>
          <a:noFill/>
        </p:spPr>
        <p:txBody>
          <a:bodyPr wrap="square" rtlCol="0">
            <a:spAutoFit/>
          </a:bodyPr>
          <a:lstStyle/>
          <a:p>
            <a:r>
              <a:rPr lang="en-US" sz="2000" b="1" dirty="0" smtClean="0">
                <a:latin typeface="Arial"/>
                <a:cs typeface="Arial"/>
              </a:rPr>
              <a:t>Oxygen</a:t>
            </a:r>
            <a:endParaRPr lang="en-US" sz="2000" dirty="0">
              <a:latin typeface="Arial"/>
              <a:cs typeface="Arial"/>
            </a:endParaRPr>
          </a:p>
        </p:txBody>
      </p:sp>
    </p:spTree>
    <p:extLst>
      <p:ext uri="{BB962C8B-B14F-4D97-AF65-F5344CB8AC3E}">
        <p14:creationId xmlns:p14="http://schemas.microsoft.com/office/powerpoint/2010/main" val="40156437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93238"/>
            <a:ext cx="9144000" cy="584776"/>
          </a:xfrm>
          <a:prstGeom prst="rect">
            <a:avLst/>
          </a:prstGeom>
          <a:noFill/>
        </p:spPr>
        <p:txBody>
          <a:bodyPr wrap="square" rtlCol="0">
            <a:spAutoFit/>
          </a:bodyPr>
          <a:lstStyle/>
          <a:p>
            <a:pPr algn="ctr"/>
            <a:r>
              <a:rPr lang="en-US" sz="3200" b="1" dirty="0">
                <a:solidFill>
                  <a:srgbClr val="0000FF"/>
                </a:solidFill>
                <a:latin typeface="Arial"/>
                <a:cs typeface="Arial"/>
              </a:rPr>
              <a:t>Output: </a:t>
            </a:r>
            <a:r>
              <a:rPr lang="en-US" sz="3200" b="1" dirty="0" err="1">
                <a:solidFill>
                  <a:srgbClr val="0000FF"/>
                </a:solidFill>
                <a:latin typeface="Arial"/>
                <a:cs typeface="Arial"/>
              </a:rPr>
              <a:t>Denitrification</a:t>
            </a:r>
            <a:r>
              <a:rPr lang="en-US" sz="3200" b="1" dirty="0">
                <a:solidFill>
                  <a:srgbClr val="0000FF"/>
                </a:solidFill>
                <a:latin typeface="Arial"/>
                <a:cs typeface="Arial"/>
              </a:rPr>
              <a:t> </a:t>
            </a:r>
            <a:r>
              <a:rPr lang="en-US" sz="3200" b="1" dirty="0">
                <a:solidFill>
                  <a:srgbClr val="31859C"/>
                </a:solidFill>
                <a:latin typeface="Arial"/>
                <a:cs typeface="Arial"/>
                <a:sym typeface="Wingdings"/>
              </a:rPr>
              <a:t>NO</a:t>
            </a:r>
            <a:r>
              <a:rPr lang="en-US" sz="3200" b="1" baseline="-25000" dirty="0">
                <a:solidFill>
                  <a:srgbClr val="31859C"/>
                </a:solidFill>
                <a:latin typeface="Arial"/>
                <a:cs typeface="Arial"/>
                <a:sym typeface="Wingdings"/>
              </a:rPr>
              <a:t>3</a:t>
            </a:r>
            <a:r>
              <a:rPr lang="en-US" sz="3200" b="1" baseline="30000" dirty="0">
                <a:solidFill>
                  <a:srgbClr val="31859C"/>
                </a:solidFill>
                <a:latin typeface="Arial"/>
                <a:cs typeface="Arial"/>
                <a:sym typeface="Wingdings"/>
              </a:rPr>
              <a:t>- </a:t>
            </a:r>
            <a:r>
              <a:rPr lang="en-US" sz="3200" b="1" dirty="0">
                <a:solidFill>
                  <a:srgbClr val="31859C"/>
                </a:solidFill>
                <a:latin typeface="Arial"/>
                <a:cs typeface="Arial"/>
                <a:sym typeface="Wingdings"/>
              </a:rPr>
              <a:t> </a:t>
            </a:r>
            <a:r>
              <a:rPr lang="en-US" sz="3200" b="1" dirty="0">
                <a:solidFill>
                  <a:srgbClr val="31859C"/>
                </a:solidFill>
                <a:latin typeface="Arial"/>
                <a:cs typeface="Arial"/>
              </a:rPr>
              <a:t>N</a:t>
            </a:r>
            <a:r>
              <a:rPr lang="en-US" sz="3200" b="1" baseline="-25000" dirty="0">
                <a:solidFill>
                  <a:srgbClr val="31859C"/>
                </a:solidFill>
                <a:latin typeface="Arial"/>
                <a:cs typeface="Arial"/>
              </a:rPr>
              <a:t>2</a:t>
            </a:r>
            <a:r>
              <a:rPr lang="en-US" sz="3200" b="1" dirty="0">
                <a:solidFill>
                  <a:srgbClr val="31859C"/>
                </a:solidFill>
                <a:latin typeface="Arial"/>
                <a:cs typeface="Arial"/>
              </a:rPr>
              <a:t>(gas)</a:t>
            </a:r>
            <a:endParaRPr lang="en-US" sz="3200" b="1" baseline="30000" dirty="0">
              <a:solidFill>
                <a:srgbClr val="31859C"/>
              </a:solidFill>
              <a:latin typeface="Arial"/>
              <a:cs typeface="Arial"/>
            </a:endParaRPr>
          </a:p>
        </p:txBody>
      </p:sp>
      <p:pic>
        <p:nvPicPr>
          <p:cNvPr id="5" name="Picture 4" descr="Screen Shot 2017-05-30 at 8.05.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7395"/>
            <a:ext cx="9144000" cy="5076345"/>
          </a:xfrm>
          <a:prstGeom prst="rect">
            <a:avLst/>
          </a:prstGeom>
        </p:spPr>
      </p:pic>
      <p:sp>
        <p:nvSpPr>
          <p:cNvPr id="6" name="Rectangle 5"/>
          <p:cNvSpPr/>
          <p:nvPr/>
        </p:nvSpPr>
        <p:spPr>
          <a:xfrm>
            <a:off x="1126929" y="2620664"/>
            <a:ext cx="250429" cy="28621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878569" y="2817437"/>
            <a:ext cx="768820" cy="545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441678" y="2697037"/>
            <a:ext cx="992771" cy="545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4874" y="1084595"/>
            <a:ext cx="4364260" cy="90102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895929" y="1348757"/>
            <a:ext cx="3636430" cy="492443"/>
          </a:xfrm>
          <a:prstGeom prst="rect">
            <a:avLst/>
          </a:prstGeom>
          <a:noFill/>
        </p:spPr>
        <p:txBody>
          <a:bodyPr wrap="square" rtlCol="0">
            <a:spAutoFit/>
          </a:bodyPr>
          <a:lstStyle/>
          <a:p>
            <a:r>
              <a:rPr lang="en-US" sz="2600" b="1" dirty="0" smtClean="0">
                <a:solidFill>
                  <a:srgbClr val="31859C"/>
                </a:solidFill>
                <a:latin typeface="Arial"/>
                <a:cs typeface="Arial"/>
              </a:rPr>
              <a:t>Arabian Sea</a:t>
            </a:r>
            <a:endParaRPr lang="en-US" sz="2600" b="1" baseline="30000" dirty="0">
              <a:solidFill>
                <a:srgbClr val="31859C"/>
              </a:solidFill>
              <a:latin typeface="Arial"/>
              <a:cs typeface="Arial"/>
            </a:endParaRPr>
          </a:p>
        </p:txBody>
      </p:sp>
      <p:sp>
        <p:nvSpPr>
          <p:cNvPr id="11" name="Rectangle 10"/>
          <p:cNvSpPr/>
          <p:nvPr/>
        </p:nvSpPr>
        <p:spPr>
          <a:xfrm>
            <a:off x="2047496" y="2697037"/>
            <a:ext cx="124631" cy="20984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2324527" y="2784163"/>
            <a:ext cx="117151" cy="20984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flipH="1">
            <a:off x="885491" y="2528077"/>
            <a:ext cx="298664" cy="371306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a:spLocks noChangeAspect="1"/>
          </p:cNvSpPr>
          <p:nvPr/>
        </p:nvSpPr>
        <p:spPr>
          <a:xfrm>
            <a:off x="959724" y="3196916"/>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a:spLocks noChangeAspect="1"/>
          </p:cNvSpPr>
          <p:nvPr/>
        </p:nvSpPr>
        <p:spPr>
          <a:xfrm>
            <a:off x="959724" y="301872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a:spLocks noChangeAspect="1"/>
          </p:cNvSpPr>
          <p:nvPr/>
        </p:nvSpPr>
        <p:spPr>
          <a:xfrm>
            <a:off x="959724" y="292728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a:spLocks noChangeAspect="1"/>
          </p:cNvSpPr>
          <p:nvPr/>
        </p:nvSpPr>
        <p:spPr>
          <a:xfrm>
            <a:off x="959724" y="283584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a:spLocks noChangeAspect="1"/>
          </p:cNvSpPr>
          <p:nvPr/>
        </p:nvSpPr>
        <p:spPr>
          <a:xfrm>
            <a:off x="1020684" y="2771717"/>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a:spLocks noChangeAspect="1"/>
          </p:cNvSpPr>
          <p:nvPr/>
        </p:nvSpPr>
        <p:spPr>
          <a:xfrm>
            <a:off x="1097899" y="2709278"/>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4534" y="2725997"/>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a:spLocks noChangeAspect="1"/>
          </p:cNvSpPr>
          <p:nvPr/>
        </p:nvSpPr>
        <p:spPr>
          <a:xfrm>
            <a:off x="1313964" y="2725997"/>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a:spLocks noChangeAspect="1"/>
          </p:cNvSpPr>
          <p:nvPr/>
        </p:nvSpPr>
        <p:spPr>
          <a:xfrm>
            <a:off x="1469797" y="2704094"/>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a:spLocks noChangeAspect="1"/>
          </p:cNvSpPr>
          <p:nvPr/>
        </p:nvSpPr>
        <p:spPr>
          <a:xfrm>
            <a:off x="1698884" y="2722498"/>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a:spLocks noChangeAspect="1"/>
          </p:cNvSpPr>
          <p:nvPr/>
        </p:nvSpPr>
        <p:spPr>
          <a:xfrm>
            <a:off x="2126407" y="2722498"/>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a:spLocks noChangeAspect="1"/>
          </p:cNvSpPr>
          <p:nvPr/>
        </p:nvSpPr>
        <p:spPr>
          <a:xfrm>
            <a:off x="2324527" y="2725997"/>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a:spLocks noChangeAspect="1"/>
          </p:cNvSpPr>
          <p:nvPr/>
        </p:nvSpPr>
        <p:spPr>
          <a:xfrm>
            <a:off x="2941960" y="266995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a:spLocks noChangeAspect="1"/>
          </p:cNvSpPr>
          <p:nvPr/>
        </p:nvSpPr>
        <p:spPr>
          <a:xfrm>
            <a:off x="3118205" y="266995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a:spLocks noChangeAspect="1"/>
          </p:cNvSpPr>
          <p:nvPr/>
        </p:nvSpPr>
        <p:spPr>
          <a:xfrm>
            <a:off x="3415786" y="2651317"/>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a:spLocks noChangeAspect="1"/>
          </p:cNvSpPr>
          <p:nvPr/>
        </p:nvSpPr>
        <p:spPr>
          <a:xfrm>
            <a:off x="974964" y="3363036"/>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993539" y="3530745"/>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a:spLocks noChangeAspect="1"/>
          </p:cNvSpPr>
          <p:nvPr/>
        </p:nvSpPr>
        <p:spPr>
          <a:xfrm>
            <a:off x="1008468" y="3701806"/>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a:spLocks noChangeAspect="1"/>
          </p:cNvSpPr>
          <p:nvPr/>
        </p:nvSpPr>
        <p:spPr>
          <a:xfrm>
            <a:off x="1156077" y="4191145"/>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a:spLocks noChangeAspect="1"/>
          </p:cNvSpPr>
          <p:nvPr/>
        </p:nvSpPr>
        <p:spPr>
          <a:xfrm>
            <a:off x="1092715" y="3983798"/>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a:spLocks noChangeAspect="1"/>
          </p:cNvSpPr>
          <p:nvPr/>
        </p:nvSpPr>
        <p:spPr>
          <a:xfrm>
            <a:off x="1219618" y="4439961"/>
            <a:ext cx="91440" cy="9144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H="1" flipV="1">
            <a:off x="974964" y="2594744"/>
            <a:ext cx="5184" cy="36930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971455" y="2591724"/>
            <a:ext cx="342052"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970835" y="4239042"/>
            <a:ext cx="79586"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982776" y="5070504"/>
            <a:ext cx="79586"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976762" y="5894708"/>
            <a:ext cx="79586"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971578" y="3416912"/>
            <a:ext cx="79586"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545145" y="6553081"/>
            <a:ext cx="4608403" cy="307777"/>
          </a:xfrm>
          <a:prstGeom prst="rect">
            <a:avLst/>
          </a:prstGeom>
          <a:noFill/>
        </p:spPr>
        <p:txBody>
          <a:bodyPr wrap="square" rtlCol="0">
            <a:spAutoFit/>
          </a:bodyPr>
          <a:lstStyle/>
          <a:p>
            <a:pPr algn="r"/>
            <a:r>
              <a:rPr lang="en-US" sz="1400" dirty="0" err="1" smtClean="0">
                <a:latin typeface="Arial"/>
                <a:cs typeface="Arial"/>
              </a:rPr>
              <a:t>Devol</a:t>
            </a:r>
            <a:r>
              <a:rPr lang="en-US" sz="1400" dirty="0" smtClean="0">
                <a:latin typeface="Arial"/>
                <a:cs typeface="Arial"/>
              </a:rPr>
              <a:t> 2008</a:t>
            </a:r>
            <a:endParaRPr lang="en-US" sz="1400" dirty="0">
              <a:latin typeface="Arial"/>
              <a:cs typeface="Arial"/>
            </a:endParaRPr>
          </a:p>
        </p:txBody>
      </p:sp>
      <p:sp>
        <p:nvSpPr>
          <p:cNvPr id="40" name="TextBox 39"/>
          <p:cNvSpPr txBox="1"/>
          <p:nvPr/>
        </p:nvSpPr>
        <p:spPr>
          <a:xfrm>
            <a:off x="7821808" y="3216857"/>
            <a:ext cx="3623135" cy="400110"/>
          </a:xfrm>
          <a:prstGeom prst="rect">
            <a:avLst/>
          </a:prstGeom>
          <a:noFill/>
        </p:spPr>
        <p:txBody>
          <a:bodyPr wrap="square" rtlCol="0">
            <a:spAutoFit/>
          </a:bodyPr>
          <a:lstStyle/>
          <a:p>
            <a:r>
              <a:rPr lang="en-US" sz="2000" b="1" dirty="0" smtClean="0">
                <a:latin typeface="Arial"/>
                <a:cs typeface="Arial"/>
              </a:rPr>
              <a:t>[NO</a:t>
            </a:r>
            <a:r>
              <a:rPr lang="en-US" sz="2000" b="1" baseline="-25000" dirty="0" smtClean="0">
                <a:latin typeface="Arial"/>
                <a:cs typeface="Arial"/>
              </a:rPr>
              <a:t>3</a:t>
            </a:r>
            <a:r>
              <a:rPr lang="en-US" sz="2000" b="1" baseline="30000" dirty="0" smtClean="0">
                <a:latin typeface="Arial"/>
                <a:cs typeface="Arial"/>
              </a:rPr>
              <a:t>-</a:t>
            </a:r>
            <a:r>
              <a:rPr lang="en-US" sz="2000" b="1" dirty="0" smtClean="0">
                <a:latin typeface="Arial"/>
                <a:cs typeface="Arial"/>
              </a:rPr>
              <a:t>]</a:t>
            </a:r>
            <a:endParaRPr lang="en-US" sz="2000" dirty="0">
              <a:latin typeface="Arial"/>
              <a:cs typeface="Arial"/>
            </a:endParaRPr>
          </a:p>
        </p:txBody>
      </p:sp>
      <p:sp>
        <p:nvSpPr>
          <p:cNvPr id="42" name="TextBox 41"/>
          <p:cNvSpPr txBox="1"/>
          <p:nvPr/>
        </p:nvSpPr>
        <p:spPr>
          <a:xfrm>
            <a:off x="5314680" y="4678467"/>
            <a:ext cx="3623135" cy="400110"/>
          </a:xfrm>
          <a:prstGeom prst="rect">
            <a:avLst/>
          </a:prstGeom>
          <a:noFill/>
        </p:spPr>
        <p:txBody>
          <a:bodyPr wrap="square" rtlCol="0">
            <a:spAutoFit/>
          </a:bodyPr>
          <a:lstStyle/>
          <a:p>
            <a:r>
              <a:rPr lang="en-US" sz="2000" b="1" dirty="0" smtClean="0">
                <a:solidFill>
                  <a:schemeClr val="tx1">
                    <a:lumMod val="50000"/>
                    <a:lumOff val="50000"/>
                  </a:schemeClr>
                </a:solidFill>
                <a:latin typeface="Arial"/>
                <a:cs typeface="Arial"/>
              </a:rPr>
              <a:t>[PO</a:t>
            </a:r>
            <a:r>
              <a:rPr lang="en-US" sz="2000" b="1" baseline="-25000" dirty="0" smtClean="0">
                <a:solidFill>
                  <a:schemeClr val="tx1">
                    <a:lumMod val="50000"/>
                    <a:lumOff val="50000"/>
                  </a:schemeClr>
                </a:solidFill>
                <a:latin typeface="Arial"/>
                <a:cs typeface="Arial"/>
              </a:rPr>
              <a:t>4</a:t>
            </a:r>
            <a:r>
              <a:rPr lang="en-US" sz="2000" b="1" baseline="30000" dirty="0" smtClean="0">
                <a:solidFill>
                  <a:schemeClr val="tx1">
                    <a:lumMod val="50000"/>
                    <a:lumOff val="50000"/>
                  </a:schemeClr>
                </a:solidFill>
                <a:latin typeface="Arial"/>
                <a:cs typeface="Arial"/>
              </a:rPr>
              <a:t>3-</a:t>
            </a:r>
            <a:r>
              <a:rPr lang="en-US" sz="2000" b="1" dirty="0" smtClean="0">
                <a:solidFill>
                  <a:schemeClr val="tx1">
                    <a:lumMod val="50000"/>
                    <a:lumOff val="50000"/>
                  </a:schemeClr>
                </a:solidFill>
                <a:latin typeface="Arial"/>
                <a:cs typeface="Arial"/>
              </a:rPr>
              <a:t>]</a:t>
            </a:r>
            <a:endParaRPr lang="en-US" sz="2000" dirty="0">
              <a:solidFill>
                <a:schemeClr val="tx1">
                  <a:lumMod val="50000"/>
                  <a:lumOff val="50000"/>
                </a:schemeClr>
              </a:solidFill>
              <a:latin typeface="Arial"/>
              <a:cs typeface="Arial"/>
            </a:endParaRPr>
          </a:p>
        </p:txBody>
      </p:sp>
      <p:sp>
        <p:nvSpPr>
          <p:cNvPr id="2" name="Rectangle 1"/>
          <p:cNvSpPr/>
          <p:nvPr/>
        </p:nvSpPr>
        <p:spPr>
          <a:xfrm>
            <a:off x="971455" y="2761391"/>
            <a:ext cx="7966360" cy="526965"/>
          </a:xfrm>
          <a:prstGeom prst="rect">
            <a:avLst/>
          </a:prstGeom>
          <a:solidFill>
            <a:srgbClr val="FF0000">
              <a:alpha val="10000"/>
            </a:srgbClr>
          </a:solidFill>
          <a:ln w="63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561237" y="4478412"/>
            <a:ext cx="3623135" cy="400110"/>
          </a:xfrm>
          <a:prstGeom prst="rect">
            <a:avLst/>
          </a:prstGeom>
          <a:noFill/>
        </p:spPr>
        <p:txBody>
          <a:bodyPr wrap="square" rtlCol="0">
            <a:spAutoFit/>
          </a:bodyPr>
          <a:lstStyle/>
          <a:p>
            <a:r>
              <a:rPr lang="en-US" sz="2000" b="1" dirty="0" smtClean="0">
                <a:latin typeface="Arial"/>
                <a:cs typeface="Arial"/>
              </a:rPr>
              <a:t>Oxygen</a:t>
            </a:r>
            <a:endParaRPr lang="en-US" sz="2000" dirty="0">
              <a:latin typeface="Arial"/>
              <a:cs typeface="Arial"/>
            </a:endParaRPr>
          </a:p>
        </p:txBody>
      </p:sp>
    </p:spTree>
    <p:extLst>
      <p:ext uri="{BB962C8B-B14F-4D97-AF65-F5344CB8AC3E}">
        <p14:creationId xmlns:p14="http://schemas.microsoft.com/office/powerpoint/2010/main" val="19171626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5032" y="1001262"/>
            <a:ext cx="5222231" cy="5805255"/>
          </a:xfrm>
          <a:prstGeom prst="rect">
            <a:avLst/>
          </a:prstGeom>
        </p:spPr>
      </p:pic>
      <p:sp>
        <p:nvSpPr>
          <p:cNvPr id="5"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Deviations from Redfield stoichiometry</a:t>
            </a:r>
          </a:p>
        </p:txBody>
      </p:sp>
      <p:sp>
        <p:nvSpPr>
          <p:cNvPr id="6" name="Rectangle 5"/>
          <p:cNvSpPr/>
          <p:nvPr/>
        </p:nvSpPr>
        <p:spPr>
          <a:xfrm>
            <a:off x="1785032" y="6349603"/>
            <a:ext cx="789534" cy="45691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144637" y="1637714"/>
            <a:ext cx="308947" cy="291739"/>
          </a:xfrm>
          <a:prstGeom prst="ellipse">
            <a:avLst/>
          </a:prstGeom>
          <a:solidFill>
            <a:srgbClr val="FFFF00"/>
          </a:solidFill>
          <a:ln>
            <a:solidFill>
              <a:srgbClr val="FFA8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6255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5032" y="1001262"/>
            <a:ext cx="5222231" cy="5805255"/>
          </a:xfrm>
          <a:prstGeom prst="rect">
            <a:avLst/>
          </a:prstGeom>
        </p:spPr>
      </p:pic>
      <p:sp>
        <p:nvSpPr>
          <p:cNvPr id="5"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Deviations from Redfield stoichiometry</a:t>
            </a:r>
          </a:p>
        </p:txBody>
      </p:sp>
      <p:sp>
        <p:nvSpPr>
          <p:cNvPr id="6" name="Rectangle 5"/>
          <p:cNvSpPr/>
          <p:nvPr/>
        </p:nvSpPr>
        <p:spPr>
          <a:xfrm>
            <a:off x="1785032" y="6349603"/>
            <a:ext cx="789534" cy="45691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3225996" y="1848763"/>
            <a:ext cx="3009616" cy="3659862"/>
          </a:xfrm>
          <a:prstGeom prst="straightConnector1">
            <a:avLst/>
          </a:prstGeom>
          <a:ln w="57150" cmpd="sng">
            <a:solidFill>
              <a:srgbClr val="008000"/>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320792" y="3245633"/>
            <a:ext cx="3093768" cy="923330"/>
          </a:xfrm>
          <a:prstGeom prst="rect">
            <a:avLst/>
          </a:prstGeom>
          <a:solidFill>
            <a:srgbClr val="FFFFFF"/>
          </a:solidFill>
        </p:spPr>
        <p:txBody>
          <a:bodyPr wrap="square" rtlCol="0">
            <a:spAutoFit/>
          </a:bodyPr>
          <a:lstStyle/>
          <a:p>
            <a:pPr algn="ctr"/>
            <a:r>
              <a:rPr lang="en-US" dirty="0" smtClean="0">
                <a:solidFill>
                  <a:srgbClr val="008000"/>
                </a:solidFill>
                <a:latin typeface="Arial"/>
                <a:cs typeface="Arial"/>
              </a:rPr>
              <a:t>Upwelling followed by nutrient uptake with a </a:t>
            </a:r>
            <a:r>
              <a:rPr lang="en-US" b="1" dirty="0" smtClean="0">
                <a:solidFill>
                  <a:srgbClr val="008000"/>
                </a:solidFill>
                <a:latin typeface="Arial"/>
                <a:cs typeface="Arial"/>
              </a:rPr>
              <a:t>16:1 </a:t>
            </a:r>
            <a:r>
              <a:rPr lang="en-US" dirty="0" smtClean="0">
                <a:solidFill>
                  <a:srgbClr val="008000"/>
                </a:solidFill>
                <a:latin typeface="Arial"/>
                <a:cs typeface="Arial"/>
              </a:rPr>
              <a:t>N:P ratio</a:t>
            </a:r>
            <a:endParaRPr lang="en-US" baseline="-25000" dirty="0">
              <a:solidFill>
                <a:srgbClr val="008000"/>
              </a:solidFill>
              <a:latin typeface="Arial"/>
              <a:cs typeface="Arial"/>
            </a:endParaRPr>
          </a:p>
        </p:txBody>
      </p:sp>
      <p:sp>
        <p:nvSpPr>
          <p:cNvPr id="14" name="Oval 13"/>
          <p:cNvSpPr/>
          <p:nvPr/>
        </p:nvSpPr>
        <p:spPr>
          <a:xfrm>
            <a:off x="6144637" y="1637714"/>
            <a:ext cx="308947" cy="291739"/>
          </a:xfrm>
          <a:prstGeom prst="ellipse">
            <a:avLst/>
          </a:prstGeom>
          <a:solidFill>
            <a:srgbClr val="FFFF00"/>
          </a:solidFill>
          <a:ln>
            <a:solidFill>
              <a:srgbClr val="FFA8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0840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5032" y="1001262"/>
            <a:ext cx="5222231" cy="5805255"/>
          </a:xfrm>
          <a:prstGeom prst="rect">
            <a:avLst/>
          </a:prstGeom>
        </p:spPr>
      </p:pic>
      <p:sp>
        <p:nvSpPr>
          <p:cNvPr id="5"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Deviations from Redfield stoichiometry</a:t>
            </a:r>
          </a:p>
        </p:txBody>
      </p:sp>
      <p:sp>
        <p:nvSpPr>
          <p:cNvPr id="6" name="Rectangle 5"/>
          <p:cNvSpPr/>
          <p:nvPr/>
        </p:nvSpPr>
        <p:spPr>
          <a:xfrm>
            <a:off x="1785032" y="6349603"/>
            <a:ext cx="789534" cy="45691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3225996" y="1848763"/>
            <a:ext cx="3009616" cy="3659862"/>
          </a:xfrm>
          <a:prstGeom prst="straightConnector1">
            <a:avLst/>
          </a:prstGeom>
          <a:ln w="57150" cmpd="sng">
            <a:solidFill>
              <a:srgbClr val="008000"/>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320792" y="3245633"/>
            <a:ext cx="3093768" cy="923330"/>
          </a:xfrm>
          <a:prstGeom prst="rect">
            <a:avLst/>
          </a:prstGeom>
          <a:solidFill>
            <a:srgbClr val="FFFFFF"/>
          </a:solidFill>
        </p:spPr>
        <p:txBody>
          <a:bodyPr wrap="square" rtlCol="0">
            <a:spAutoFit/>
          </a:bodyPr>
          <a:lstStyle/>
          <a:p>
            <a:pPr algn="ctr"/>
            <a:r>
              <a:rPr lang="en-US" dirty="0" smtClean="0">
                <a:solidFill>
                  <a:srgbClr val="008000"/>
                </a:solidFill>
                <a:latin typeface="Arial"/>
                <a:cs typeface="Arial"/>
              </a:rPr>
              <a:t>Upwelling followed by nutrient uptake with a </a:t>
            </a:r>
            <a:r>
              <a:rPr lang="en-US" b="1" dirty="0" smtClean="0">
                <a:solidFill>
                  <a:srgbClr val="008000"/>
                </a:solidFill>
                <a:latin typeface="Arial"/>
                <a:cs typeface="Arial"/>
              </a:rPr>
              <a:t>16:1 </a:t>
            </a:r>
            <a:r>
              <a:rPr lang="en-US" dirty="0" smtClean="0">
                <a:solidFill>
                  <a:srgbClr val="008000"/>
                </a:solidFill>
                <a:latin typeface="Arial"/>
                <a:cs typeface="Arial"/>
              </a:rPr>
              <a:t>N:P ratio</a:t>
            </a:r>
            <a:endParaRPr lang="en-US" baseline="-25000" dirty="0">
              <a:solidFill>
                <a:srgbClr val="008000"/>
              </a:solidFill>
              <a:latin typeface="Arial"/>
              <a:cs typeface="Arial"/>
            </a:endParaRPr>
          </a:p>
        </p:txBody>
      </p:sp>
      <p:cxnSp>
        <p:nvCxnSpPr>
          <p:cNvPr id="33" name="Straight Arrow Connector 32"/>
          <p:cNvCxnSpPr/>
          <p:nvPr/>
        </p:nvCxnSpPr>
        <p:spPr>
          <a:xfrm flipH="1" flipV="1">
            <a:off x="2715638" y="4830200"/>
            <a:ext cx="510358" cy="678425"/>
          </a:xfrm>
          <a:prstGeom prst="straightConnector1">
            <a:avLst/>
          </a:prstGeom>
          <a:ln w="57150" cmpd="sng">
            <a:solidFill>
              <a:srgbClr val="3A9E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686849" y="5242494"/>
            <a:ext cx="3488651" cy="646331"/>
          </a:xfrm>
          <a:prstGeom prst="rect">
            <a:avLst/>
          </a:prstGeom>
          <a:solidFill>
            <a:srgbClr val="FFFFFF"/>
          </a:solidFill>
        </p:spPr>
        <p:txBody>
          <a:bodyPr wrap="square" rtlCol="0">
            <a:spAutoFit/>
          </a:bodyPr>
          <a:lstStyle/>
          <a:p>
            <a:pPr algn="ctr"/>
            <a:r>
              <a:rPr lang="en-US" dirty="0" smtClean="0">
                <a:solidFill>
                  <a:srgbClr val="3A9EFF"/>
                </a:solidFill>
                <a:latin typeface="Arial"/>
                <a:cs typeface="Arial"/>
              </a:rPr>
              <a:t>Excess P is consumed in the surface by N</a:t>
            </a:r>
            <a:r>
              <a:rPr lang="en-US" baseline="-25000" dirty="0" smtClean="0">
                <a:solidFill>
                  <a:srgbClr val="3A9EFF"/>
                </a:solidFill>
                <a:latin typeface="Arial"/>
                <a:cs typeface="Arial"/>
              </a:rPr>
              <a:t>2</a:t>
            </a:r>
            <a:r>
              <a:rPr lang="en-US" dirty="0" smtClean="0">
                <a:solidFill>
                  <a:srgbClr val="3A9EFF"/>
                </a:solidFill>
                <a:latin typeface="Arial"/>
                <a:cs typeface="Arial"/>
              </a:rPr>
              <a:t> fixation; </a:t>
            </a:r>
            <a:r>
              <a:rPr lang="en-US" b="1" dirty="0" smtClean="0">
                <a:solidFill>
                  <a:srgbClr val="3A9EFF"/>
                </a:solidFill>
                <a:latin typeface="Arial"/>
                <a:cs typeface="Arial"/>
              </a:rPr>
              <a:t>N:P rises</a:t>
            </a:r>
            <a:endParaRPr lang="en-US" b="1" baseline="-25000" dirty="0">
              <a:solidFill>
                <a:srgbClr val="3A9EFF"/>
              </a:solidFill>
              <a:latin typeface="Arial"/>
              <a:cs typeface="Arial"/>
            </a:endParaRPr>
          </a:p>
        </p:txBody>
      </p:sp>
      <p:sp>
        <p:nvSpPr>
          <p:cNvPr id="14" name="Oval 13"/>
          <p:cNvSpPr/>
          <p:nvPr/>
        </p:nvSpPr>
        <p:spPr>
          <a:xfrm>
            <a:off x="6144637" y="1637714"/>
            <a:ext cx="308947" cy="291739"/>
          </a:xfrm>
          <a:prstGeom prst="ellipse">
            <a:avLst/>
          </a:prstGeom>
          <a:solidFill>
            <a:srgbClr val="FFFF00"/>
          </a:solidFill>
          <a:ln>
            <a:solidFill>
              <a:srgbClr val="FFA8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6455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5032" y="1001262"/>
            <a:ext cx="5222231" cy="5805255"/>
          </a:xfrm>
          <a:prstGeom prst="rect">
            <a:avLst/>
          </a:prstGeom>
        </p:spPr>
      </p:pic>
      <p:sp>
        <p:nvSpPr>
          <p:cNvPr id="5"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Deviations from Redfield stoichiometry</a:t>
            </a:r>
          </a:p>
        </p:txBody>
      </p:sp>
      <p:sp>
        <p:nvSpPr>
          <p:cNvPr id="6" name="Rectangle 5"/>
          <p:cNvSpPr/>
          <p:nvPr/>
        </p:nvSpPr>
        <p:spPr>
          <a:xfrm>
            <a:off x="1785032" y="6349603"/>
            <a:ext cx="789534" cy="45691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572763" y="1096674"/>
            <a:ext cx="2752574" cy="923330"/>
          </a:xfrm>
          <a:prstGeom prst="rect">
            <a:avLst/>
          </a:prstGeom>
          <a:noFill/>
        </p:spPr>
        <p:txBody>
          <a:bodyPr wrap="square" rtlCol="0">
            <a:spAutoFit/>
          </a:bodyPr>
          <a:lstStyle/>
          <a:p>
            <a:pPr algn="ctr"/>
            <a:r>
              <a:rPr lang="en-US" dirty="0" smtClean="0">
                <a:solidFill>
                  <a:srgbClr val="008000"/>
                </a:solidFill>
                <a:latin typeface="Arial"/>
                <a:cs typeface="Arial"/>
              </a:rPr>
              <a:t>Respiration of sinking OM raises NO</a:t>
            </a:r>
            <a:r>
              <a:rPr lang="en-US" baseline="-25000" dirty="0" smtClean="0">
                <a:solidFill>
                  <a:srgbClr val="008000"/>
                </a:solidFill>
                <a:latin typeface="Arial"/>
                <a:cs typeface="Arial"/>
              </a:rPr>
              <a:t>3</a:t>
            </a:r>
            <a:r>
              <a:rPr lang="en-US" baseline="30000" dirty="0" smtClean="0">
                <a:solidFill>
                  <a:srgbClr val="008000"/>
                </a:solidFill>
                <a:latin typeface="Arial"/>
                <a:cs typeface="Arial"/>
              </a:rPr>
              <a:t>-</a:t>
            </a:r>
            <a:r>
              <a:rPr lang="en-US" dirty="0" smtClean="0">
                <a:solidFill>
                  <a:srgbClr val="008000"/>
                </a:solidFill>
                <a:latin typeface="Arial"/>
                <a:cs typeface="Arial"/>
              </a:rPr>
              <a:t>:PO</a:t>
            </a:r>
            <a:r>
              <a:rPr lang="en-US" baseline="-25000" dirty="0" smtClean="0">
                <a:solidFill>
                  <a:srgbClr val="008000"/>
                </a:solidFill>
                <a:latin typeface="Arial"/>
                <a:cs typeface="Arial"/>
              </a:rPr>
              <a:t>4</a:t>
            </a:r>
            <a:r>
              <a:rPr lang="en-US" baseline="30000" dirty="0" smtClean="0">
                <a:solidFill>
                  <a:srgbClr val="008000"/>
                </a:solidFill>
                <a:latin typeface="Arial"/>
                <a:cs typeface="Arial"/>
              </a:rPr>
              <a:t>3-</a:t>
            </a:r>
            <a:r>
              <a:rPr lang="en-US" dirty="0" smtClean="0">
                <a:solidFill>
                  <a:srgbClr val="008000"/>
                </a:solidFill>
                <a:latin typeface="Arial"/>
                <a:cs typeface="Arial"/>
              </a:rPr>
              <a:t> in a </a:t>
            </a:r>
            <a:r>
              <a:rPr lang="en-US" b="1" dirty="0" smtClean="0">
                <a:solidFill>
                  <a:srgbClr val="008000"/>
                </a:solidFill>
                <a:latin typeface="Arial"/>
                <a:cs typeface="Arial"/>
              </a:rPr>
              <a:t>16:1 </a:t>
            </a:r>
            <a:r>
              <a:rPr lang="en-US" dirty="0" smtClean="0">
                <a:solidFill>
                  <a:srgbClr val="008000"/>
                </a:solidFill>
                <a:latin typeface="Arial"/>
                <a:cs typeface="Arial"/>
              </a:rPr>
              <a:t>ratio</a:t>
            </a:r>
            <a:endParaRPr lang="en-US" baseline="-25000" dirty="0">
              <a:solidFill>
                <a:srgbClr val="008000"/>
              </a:solidFill>
              <a:latin typeface="Arial"/>
              <a:cs typeface="Arial"/>
            </a:endParaRPr>
          </a:p>
        </p:txBody>
      </p:sp>
      <p:cxnSp>
        <p:nvCxnSpPr>
          <p:cNvPr id="15" name="Straight Arrow Connector 14"/>
          <p:cNvCxnSpPr/>
          <p:nvPr/>
        </p:nvCxnSpPr>
        <p:spPr>
          <a:xfrm flipV="1">
            <a:off x="2714625" y="1001262"/>
            <a:ext cx="3159125" cy="3843539"/>
          </a:xfrm>
          <a:prstGeom prst="straightConnector1">
            <a:avLst/>
          </a:prstGeom>
          <a:ln w="57150" cmpd="sng">
            <a:solidFill>
              <a:srgbClr val="008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225996" y="1848763"/>
            <a:ext cx="3009616" cy="3659862"/>
          </a:xfrm>
          <a:prstGeom prst="straightConnector1">
            <a:avLst/>
          </a:prstGeom>
          <a:ln w="57150" cmpd="sng">
            <a:solidFill>
              <a:srgbClr val="008000"/>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320792" y="3245633"/>
            <a:ext cx="3093768" cy="923330"/>
          </a:xfrm>
          <a:prstGeom prst="rect">
            <a:avLst/>
          </a:prstGeom>
          <a:solidFill>
            <a:srgbClr val="FFFFFF"/>
          </a:solidFill>
        </p:spPr>
        <p:txBody>
          <a:bodyPr wrap="square" rtlCol="0">
            <a:spAutoFit/>
          </a:bodyPr>
          <a:lstStyle/>
          <a:p>
            <a:pPr algn="ctr"/>
            <a:r>
              <a:rPr lang="en-US" dirty="0" smtClean="0">
                <a:solidFill>
                  <a:srgbClr val="008000"/>
                </a:solidFill>
                <a:latin typeface="Arial"/>
                <a:cs typeface="Arial"/>
              </a:rPr>
              <a:t>Upwelling followed by nutrient uptake with a </a:t>
            </a:r>
            <a:r>
              <a:rPr lang="en-US" b="1" dirty="0" smtClean="0">
                <a:solidFill>
                  <a:srgbClr val="008000"/>
                </a:solidFill>
                <a:latin typeface="Arial"/>
                <a:cs typeface="Arial"/>
              </a:rPr>
              <a:t>16:1</a:t>
            </a:r>
            <a:r>
              <a:rPr lang="en-US" dirty="0" smtClean="0">
                <a:solidFill>
                  <a:srgbClr val="008000"/>
                </a:solidFill>
                <a:latin typeface="Arial"/>
                <a:cs typeface="Arial"/>
              </a:rPr>
              <a:t> N:P ratio</a:t>
            </a:r>
            <a:endParaRPr lang="en-US" baseline="-25000" dirty="0">
              <a:solidFill>
                <a:srgbClr val="008000"/>
              </a:solidFill>
              <a:latin typeface="Arial"/>
              <a:cs typeface="Arial"/>
            </a:endParaRPr>
          </a:p>
        </p:txBody>
      </p:sp>
      <p:cxnSp>
        <p:nvCxnSpPr>
          <p:cNvPr id="33" name="Straight Arrow Connector 32"/>
          <p:cNvCxnSpPr/>
          <p:nvPr/>
        </p:nvCxnSpPr>
        <p:spPr>
          <a:xfrm flipH="1" flipV="1">
            <a:off x="2715638" y="4830200"/>
            <a:ext cx="510358" cy="678425"/>
          </a:xfrm>
          <a:prstGeom prst="straightConnector1">
            <a:avLst/>
          </a:prstGeom>
          <a:ln w="57150" cmpd="sng">
            <a:solidFill>
              <a:srgbClr val="3A9E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144637" y="1637714"/>
            <a:ext cx="308947" cy="291739"/>
          </a:xfrm>
          <a:prstGeom prst="ellipse">
            <a:avLst/>
          </a:prstGeom>
          <a:solidFill>
            <a:srgbClr val="FFFF00"/>
          </a:solidFill>
          <a:ln>
            <a:solidFill>
              <a:srgbClr val="FFA8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3686849" y="5242494"/>
            <a:ext cx="3488651" cy="646331"/>
          </a:xfrm>
          <a:prstGeom prst="rect">
            <a:avLst/>
          </a:prstGeom>
          <a:solidFill>
            <a:srgbClr val="FFFFFF"/>
          </a:solidFill>
        </p:spPr>
        <p:txBody>
          <a:bodyPr wrap="square" rtlCol="0">
            <a:spAutoFit/>
          </a:bodyPr>
          <a:lstStyle/>
          <a:p>
            <a:pPr algn="ctr"/>
            <a:r>
              <a:rPr lang="en-US" dirty="0" smtClean="0">
                <a:solidFill>
                  <a:srgbClr val="3A9EFF"/>
                </a:solidFill>
                <a:latin typeface="Arial"/>
                <a:cs typeface="Arial"/>
              </a:rPr>
              <a:t>Excess P is consumed in the surface by N</a:t>
            </a:r>
            <a:r>
              <a:rPr lang="en-US" baseline="-25000" dirty="0" smtClean="0">
                <a:solidFill>
                  <a:srgbClr val="3A9EFF"/>
                </a:solidFill>
                <a:latin typeface="Arial"/>
                <a:cs typeface="Arial"/>
              </a:rPr>
              <a:t>2</a:t>
            </a:r>
            <a:r>
              <a:rPr lang="en-US" dirty="0" smtClean="0">
                <a:solidFill>
                  <a:srgbClr val="3A9EFF"/>
                </a:solidFill>
                <a:latin typeface="Arial"/>
                <a:cs typeface="Arial"/>
              </a:rPr>
              <a:t> fixation; </a:t>
            </a:r>
            <a:r>
              <a:rPr lang="en-US" b="1" dirty="0" smtClean="0">
                <a:solidFill>
                  <a:srgbClr val="3A9EFF"/>
                </a:solidFill>
                <a:latin typeface="Arial"/>
                <a:cs typeface="Arial"/>
              </a:rPr>
              <a:t>N:P rises</a:t>
            </a:r>
            <a:endParaRPr lang="en-US" b="1" baseline="-25000" dirty="0">
              <a:solidFill>
                <a:srgbClr val="3A9EFF"/>
              </a:solidFill>
              <a:latin typeface="Arial"/>
              <a:cs typeface="Arial"/>
            </a:endParaRPr>
          </a:p>
        </p:txBody>
      </p:sp>
    </p:spTree>
    <p:extLst>
      <p:ext uri="{BB962C8B-B14F-4D97-AF65-F5344CB8AC3E}">
        <p14:creationId xmlns:p14="http://schemas.microsoft.com/office/powerpoint/2010/main" val="342321197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5032" y="1001262"/>
            <a:ext cx="5222231" cy="5805255"/>
          </a:xfrm>
          <a:prstGeom prst="rect">
            <a:avLst/>
          </a:prstGeom>
        </p:spPr>
      </p:pic>
      <p:sp>
        <p:nvSpPr>
          <p:cNvPr id="5"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Deviations from Redfield stoichiometry</a:t>
            </a:r>
          </a:p>
        </p:txBody>
      </p:sp>
      <p:sp>
        <p:nvSpPr>
          <p:cNvPr id="6" name="Rectangle 5"/>
          <p:cNvSpPr/>
          <p:nvPr/>
        </p:nvSpPr>
        <p:spPr>
          <a:xfrm>
            <a:off x="1785032" y="6349603"/>
            <a:ext cx="789534" cy="45691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572763" y="1096674"/>
            <a:ext cx="2752574" cy="923330"/>
          </a:xfrm>
          <a:prstGeom prst="rect">
            <a:avLst/>
          </a:prstGeom>
          <a:noFill/>
        </p:spPr>
        <p:txBody>
          <a:bodyPr wrap="square" rtlCol="0">
            <a:spAutoFit/>
          </a:bodyPr>
          <a:lstStyle/>
          <a:p>
            <a:pPr algn="ctr"/>
            <a:r>
              <a:rPr lang="en-US" dirty="0" smtClean="0">
                <a:solidFill>
                  <a:srgbClr val="008000"/>
                </a:solidFill>
                <a:latin typeface="Arial"/>
                <a:cs typeface="Arial"/>
              </a:rPr>
              <a:t>Respiration of sinking OM raises NO</a:t>
            </a:r>
            <a:r>
              <a:rPr lang="en-US" baseline="-25000" dirty="0" smtClean="0">
                <a:solidFill>
                  <a:srgbClr val="008000"/>
                </a:solidFill>
                <a:latin typeface="Arial"/>
                <a:cs typeface="Arial"/>
              </a:rPr>
              <a:t>3</a:t>
            </a:r>
            <a:r>
              <a:rPr lang="en-US" baseline="30000" dirty="0" smtClean="0">
                <a:solidFill>
                  <a:srgbClr val="008000"/>
                </a:solidFill>
                <a:latin typeface="Arial"/>
                <a:cs typeface="Arial"/>
              </a:rPr>
              <a:t>-</a:t>
            </a:r>
            <a:r>
              <a:rPr lang="en-US" dirty="0" smtClean="0">
                <a:solidFill>
                  <a:srgbClr val="008000"/>
                </a:solidFill>
                <a:latin typeface="Arial"/>
                <a:cs typeface="Arial"/>
              </a:rPr>
              <a:t>:PO</a:t>
            </a:r>
            <a:r>
              <a:rPr lang="en-US" baseline="-25000" dirty="0" smtClean="0">
                <a:solidFill>
                  <a:srgbClr val="008000"/>
                </a:solidFill>
                <a:latin typeface="Arial"/>
                <a:cs typeface="Arial"/>
              </a:rPr>
              <a:t>4</a:t>
            </a:r>
            <a:r>
              <a:rPr lang="en-US" baseline="30000" dirty="0" smtClean="0">
                <a:solidFill>
                  <a:srgbClr val="008000"/>
                </a:solidFill>
                <a:latin typeface="Arial"/>
                <a:cs typeface="Arial"/>
              </a:rPr>
              <a:t>3-</a:t>
            </a:r>
            <a:r>
              <a:rPr lang="en-US" dirty="0" smtClean="0">
                <a:solidFill>
                  <a:srgbClr val="008000"/>
                </a:solidFill>
                <a:latin typeface="Arial"/>
                <a:cs typeface="Arial"/>
              </a:rPr>
              <a:t> in a </a:t>
            </a:r>
            <a:r>
              <a:rPr lang="en-US" b="1" dirty="0" smtClean="0">
                <a:solidFill>
                  <a:srgbClr val="008000"/>
                </a:solidFill>
                <a:latin typeface="Arial"/>
                <a:cs typeface="Arial"/>
              </a:rPr>
              <a:t>16:1 </a:t>
            </a:r>
            <a:r>
              <a:rPr lang="en-US" dirty="0" smtClean="0">
                <a:solidFill>
                  <a:srgbClr val="008000"/>
                </a:solidFill>
                <a:latin typeface="Arial"/>
                <a:cs typeface="Arial"/>
              </a:rPr>
              <a:t>ratio</a:t>
            </a:r>
            <a:endParaRPr lang="en-US" baseline="-25000" dirty="0">
              <a:solidFill>
                <a:srgbClr val="008000"/>
              </a:solidFill>
              <a:latin typeface="Arial"/>
              <a:cs typeface="Arial"/>
            </a:endParaRPr>
          </a:p>
        </p:txBody>
      </p:sp>
      <p:cxnSp>
        <p:nvCxnSpPr>
          <p:cNvPr id="15" name="Straight Arrow Connector 14"/>
          <p:cNvCxnSpPr/>
          <p:nvPr/>
        </p:nvCxnSpPr>
        <p:spPr>
          <a:xfrm flipV="1">
            <a:off x="2714625" y="1001262"/>
            <a:ext cx="3159125" cy="3843539"/>
          </a:xfrm>
          <a:prstGeom prst="straightConnector1">
            <a:avLst/>
          </a:prstGeom>
          <a:ln w="57150" cmpd="sng">
            <a:solidFill>
              <a:srgbClr val="008000"/>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444437" y="1248598"/>
            <a:ext cx="2724756" cy="1200329"/>
          </a:xfrm>
          <a:prstGeom prst="rect">
            <a:avLst/>
          </a:prstGeom>
          <a:noFill/>
        </p:spPr>
        <p:txBody>
          <a:bodyPr wrap="square" rtlCol="0">
            <a:spAutoFit/>
          </a:bodyPr>
          <a:lstStyle/>
          <a:p>
            <a:pPr algn="ctr"/>
            <a:r>
              <a:rPr lang="en-US" dirty="0" smtClean="0">
                <a:solidFill>
                  <a:srgbClr val="FF0000"/>
                </a:solidFill>
                <a:latin typeface="Arial"/>
                <a:cs typeface="Arial"/>
              </a:rPr>
              <a:t>N loss (</a:t>
            </a:r>
            <a:r>
              <a:rPr lang="en-US" dirty="0" err="1" smtClean="0">
                <a:solidFill>
                  <a:srgbClr val="FF0000"/>
                </a:solidFill>
                <a:latin typeface="Arial"/>
                <a:cs typeface="Arial"/>
              </a:rPr>
              <a:t>denitrification</a:t>
            </a:r>
            <a:r>
              <a:rPr lang="en-US" dirty="0" smtClean="0">
                <a:solidFill>
                  <a:srgbClr val="FF0000"/>
                </a:solidFill>
                <a:latin typeface="Arial"/>
                <a:cs typeface="Arial"/>
              </a:rPr>
              <a:t>) </a:t>
            </a:r>
          </a:p>
          <a:p>
            <a:pPr algn="ctr"/>
            <a:r>
              <a:rPr lang="en-US" dirty="0" smtClean="0">
                <a:solidFill>
                  <a:srgbClr val="FF0000"/>
                </a:solidFill>
                <a:latin typeface="Arial"/>
                <a:cs typeface="Arial"/>
              </a:rPr>
              <a:t>in low O</a:t>
            </a:r>
            <a:r>
              <a:rPr lang="en-US" baseline="-25000" dirty="0" smtClean="0">
                <a:solidFill>
                  <a:srgbClr val="FF0000"/>
                </a:solidFill>
                <a:latin typeface="Arial"/>
                <a:cs typeface="Arial"/>
              </a:rPr>
              <a:t>2</a:t>
            </a:r>
            <a:r>
              <a:rPr lang="en-US" dirty="0" smtClean="0">
                <a:solidFill>
                  <a:srgbClr val="FF0000"/>
                </a:solidFill>
                <a:latin typeface="Arial"/>
                <a:cs typeface="Arial"/>
              </a:rPr>
              <a:t> waters and sediments </a:t>
            </a:r>
            <a:r>
              <a:rPr lang="en-US" b="1" dirty="0" smtClean="0">
                <a:solidFill>
                  <a:srgbClr val="FF0000"/>
                </a:solidFill>
                <a:latin typeface="Arial"/>
                <a:cs typeface="Arial"/>
              </a:rPr>
              <a:t>decrease N and raises P</a:t>
            </a:r>
            <a:endParaRPr lang="en-US" b="1" baseline="-25000" dirty="0">
              <a:solidFill>
                <a:srgbClr val="FF0000"/>
              </a:solidFill>
              <a:latin typeface="Arial"/>
              <a:cs typeface="Arial"/>
            </a:endParaRPr>
          </a:p>
        </p:txBody>
      </p:sp>
      <p:cxnSp>
        <p:nvCxnSpPr>
          <p:cNvPr id="24" name="Straight Arrow Connector 23"/>
          <p:cNvCxnSpPr/>
          <p:nvPr/>
        </p:nvCxnSpPr>
        <p:spPr>
          <a:xfrm flipH="1">
            <a:off x="3225996" y="1848763"/>
            <a:ext cx="3009616" cy="3659862"/>
          </a:xfrm>
          <a:prstGeom prst="straightConnector1">
            <a:avLst/>
          </a:prstGeom>
          <a:ln w="57150" cmpd="sng">
            <a:solidFill>
              <a:srgbClr val="008000"/>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320792" y="3245633"/>
            <a:ext cx="3093768" cy="923330"/>
          </a:xfrm>
          <a:prstGeom prst="rect">
            <a:avLst/>
          </a:prstGeom>
          <a:solidFill>
            <a:srgbClr val="FFFFFF"/>
          </a:solidFill>
        </p:spPr>
        <p:txBody>
          <a:bodyPr wrap="square" rtlCol="0">
            <a:spAutoFit/>
          </a:bodyPr>
          <a:lstStyle/>
          <a:p>
            <a:pPr algn="ctr"/>
            <a:r>
              <a:rPr lang="en-US" dirty="0" smtClean="0">
                <a:solidFill>
                  <a:srgbClr val="008000"/>
                </a:solidFill>
                <a:latin typeface="Arial"/>
                <a:cs typeface="Arial"/>
              </a:rPr>
              <a:t>Upwelling followed by nutrient uptake with a </a:t>
            </a:r>
            <a:r>
              <a:rPr lang="en-US" b="1" dirty="0" smtClean="0">
                <a:solidFill>
                  <a:srgbClr val="008000"/>
                </a:solidFill>
                <a:latin typeface="Arial"/>
                <a:cs typeface="Arial"/>
              </a:rPr>
              <a:t>16:1</a:t>
            </a:r>
            <a:r>
              <a:rPr lang="en-US" dirty="0" smtClean="0">
                <a:solidFill>
                  <a:srgbClr val="008000"/>
                </a:solidFill>
                <a:latin typeface="Arial"/>
                <a:cs typeface="Arial"/>
              </a:rPr>
              <a:t> N:P ratio</a:t>
            </a:r>
            <a:endParaRPr lang="en-US" baseline="-25000" dirty="0">
              <a:solidFill>
                <a:srgbClr val="008000"/>
              </a:solidFill>
              <a:latin typeface="Arial"/>
              <a:cs typeface="Arial"/>
            </a:endParaRPr>
          </a:p>
        </p:txBody>
      </p:sp>
      <p:cxnSp>
        <p:nvCxnSpPr>
          <p:cNvPr id="33" name="Straight Arrow Connector 32"/>
          <p:cNvCxnSpPr/>
          <p:nvPr/>
        </p:nvCxnSpPr>
        <p:spPr>
          <a:xfrm flipH="1" flipV="1">
            <a:off x="2715638" y="4830200"/>
            <a:ext cx="510358" cy="678425"/>
          </a:xfrm>
          <a:prstGeom prst="straightConnector1">
            <a:avLst/>
          </a:prstGeom>
          <a:ln w="57150" cmpd="sng">
            <a:solidFill>
              <a:srgbClr val="3A9EFF"/>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144637" y="1637714"/>
            <a:ext cx="308947" cy="291739"/>
          </a:xfrm>
          <a:prstGeom prst="ellipse">
            <a:avLst/>
          </a:prstGeom>
          <a:solidFill>
            <a:srgbClr val="FFFF00"/>
          </a:solidFill>
          <a:ln>
            <a:solidFill>
              <a:srgbClr val="FFA8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5931888" y="1001262"/>
            <a:ext cx="521696" cy="636452"/>
          </a:xfrm>
          <a:prstGeom prst="straightConnector1">
            <a:avLst/>
          </a:prstGeom>
          <a:ln w="57150" cmpd="sng">
            <a:solidFill>
              <a:srgbClr val="FF0000"/>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686849" y="5242494"/>
            <a:ext cx="3488651" cy="646331"/>
          </a:xfrm>
          <a:prstGeom prst="rect">
            <a:avLst/>
          </a:prstGeom>
          <a:solidFill>
            <a:srgbClr val="FFFFFF"/>
          </a:solidFill>
        </p:spPr>
        <p:txBody>
          <a:bodyPr wrap="square" rtlCol="0">
            <a:spAutoFit/>
          </a:bodyPr>
          <a:lstStyle/>
          <a:p>
            <a:pPr algn="ctr"/>
            <a:r>
              <a:rPr lang="en-US" dirty="0" smtClean="0">
                <a:solidFill>
                  <a:srgbClr val="3A9EFF"/>
                </a:solidFill>
                <a:latin typeface="Arial"/>
                <a:cs typeface="Arial"/>
              </a:rPr>
              <a:t>Excess P is consumed in the surface by N</a:t>
            </a:r>
            <a:r>
              <a:rPr lang="en-US" baseline="-25000" dirty="0" smtClean="0">
                <a:solidFill>
                  <a:srgbClr val="3A9EFF"/>
                </a:solidFill>
                <a:latin typeface="Arial"/>
                <a:cs typeface="Arial"/>
              </a:rPr>
              <a:t>2</a:t>
            </a:r>
            <a:r>
              <a:rPr lang="en-US" dirty="0" smtClean="0">
                <a:solidFill>
                  <a:srgbClr val="3A9EFF"/>
                </a:solidFill>
                <a:latin typeface="Arial"/>
                <a:cs typeface="Arial"/>
              </a:rPr>
              <a:t> fixation; </a:t>
            </a:r>
            <a:r>
              <a:rPr lang="en-US" b="1" dirty="0" smtClean="0">
                <a:solidFill>
                  <a:srgbClr val="3A9EFF"/>
                </a:solidFill>
                <a:latin typeface="Arial"/>
                <a:cs typeface="Arial"/>
              </a:rPr>
              <a:t>N:P rises</a:t>
            </a:r>
            <a:endParaRPr lang="en-US" b="1" baseline="-25000" dirty="0">
              <a:solidFill>
                <a:srgbClr val="3A9EFF"/>
              </a:solidFill>
              <a:latin typeface="Arial"/>
              <a:cs typeface="Arial"/>
            </a:endParaRPr>
          </a:p>
        </p:txBody>
      </p:sp>
    </p:spTree>
    <p:extLst>
      <p:ext uri="{BB962C8B-B14F-4D97-AF65-F5344CB8AC3E}">
        <p14:creationId xmlns:p14="http://schemas.microsoft.com/office/powerpoint/2010/main" val="406996481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5032" y="1001262"/>
            <a:ext cx="5222231" cy="5805255"/>
          </a:xfrm>
          <a:prstGeom prst="rect">
            <a:avLst/>
          </a:prstGeom>
        </p:spPr>
      </p:pic>
      <p:sp>
        <p:nvSpPr>
          <p:cNvPr id="5"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Deviations from Redfield stoichiometry</a:t>
            </a:r>
          </a:p>
        </p:txBody>
      </p:sp>
      <p:sp>
        <p:nvSpPr>
          <p:cNvPr id="6" name="Rectangle 5"/>
          <p:cNvSpPr/>
          <p:nvPr/>
        </p:nvSpPr>
        <p:spPr>
          <a:xfrm>
            <a:off x="1785032" y="6349603"/>
            <a:ext cx="789534" cy="45691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4936312" y="3582223"/>
            <a:ext cx="2724756" cy="523220"/>
          </a:xfrm>
          <a:prstGeom prst="rect">
            <a:avLst/>
          </a:prstGeom>
          <a:solidFill>
            <a:srgbClr val="FFFFFF"/>
          </a:solidFill>
        </p:spPr>
        <p:txBody>
          <a:bodyPr wrap="square" rtlCol="0">
            <a:spAutoFit/>
          </a:bodyPr>
          <a:lstStyle/>
          <a:p>
            <a:r>
              <a:rPr lang="en-US" sz="2800" b="1" dirty="0" err="1" smtClean="0">
                <a:solidFill>
                  <a:srgbClr val="FF0000"/>
                </a:solidFill>
                <a:latin typeface="Arial"/>
                <a:cs typeface="Arial"/>
              </a:rPr>
              <a:t>denitrification</a:t>
            </a:r>
            <a:endParaRPr lang="en-US" sz="2800" b="1" baseline="-25000" dirty="0">
              <a:solidFill>
                <a:srgbClr val="FF0000"/>
              </a:solidFill>
              <a:latin typeface="Arial"/>
              <a:cs typeface="Arial"/>
            </a:endParaRPr>
          </a:p>
        </p:txBody>
      </p:sp>
      <p:sp>
        <p:nvSpPr>
          <p:cNvPr id="16" name="TextBox 15"/>
          <p:cNvSpPr txBox="1"/>
          <p:nvPr/>
        </p:nvSpPr>
        <p:spPr>
          <a:xfrm>
            <a:off x="2812691" y="1742638"/>
            <a:ext cx="2724756" cy="523220"/>
          </a:xfrm>
          <a:prstGeom prst="rect">
            <a:avLst/>
          </a:prstGeom>
          <a:solidFill>
            <a:srgbClr val="FFFFFF"/>
          </a:solidFill>
        </p:spPr>
        <p:txBody>
          <a:bodyPr wrap="square" rtlCol="0">
            <a:spAutoFit/>
          </a:bodyPr>
          <a:lstStyle/>
          <a:p>
            <a:pPr algn="r"/>
            <a:r>
              <a:rPr lang="en-US" sz="2800" b="1" dirty="0" smtClean="0">
                <a:solidFill>
                  <a:srgbClr val="3A9EFF"/>
                </a:solidFill>
                <a:latin typeface="Arial"/>
                <a:cs typeface="Arial"/>
              </a:rPr>
              <a:t>N</a:t>
            </a:r>
            <a:r>
              <a:rPr lang="en-US" sz="2800" b="1" baseline="-25000" dirty="0" smtClean="0">
                <a:solidFill>
                  <a:srgbClr val="3A9EFF"/>
                </a:solidFill>
                <a:latin typeface="Arial"/>
                <a:cs typeface="Arial"/>
              </a:rPr>
              <a:t>2</a:t>
            </a:r>
            <a:r>
              <a:rPr lang="en-US" sz="2800" b="1" dirty="0" smtClean="0">
                <a:solidFill>
                  <a:srgbClr val="3A9EFF"/>
                </a:solidFill>
                <a:latin typeface="Arial"/>
                <a:cs typeface="Arial"/>
              </a:rPr>
              <a:t> fixation</a:t>
            </a:r>
            <a:endParaRPr lang="en-US" sz="2800" b="1" baseline="-25000" dirty="0">
              <a:solidFill>
                <a:srgbClr val="3A9EFF"/>
              </a:solidFill>
              <a:latin typeface="Arial"/>
              <a:cs typeface="Arial"/>
            </a:endParaRPr>
          </a:p>
        </p:txBody>
      </p:sp>
    </p:spTree>
    <p:extLst>
      <p:ext uri="{BB962C8B-B14F-4D97-AF65-F5344CB8AC3E}">
        <p14:creationId xmlns:p14="http://schemas.microsoft.com/office/powerpoint/2010/main" val="22524701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457" b="20697"/>
          <a:stretch/>
        </p:blipFill>
        <p:spPr>
          <a:xfrm>
            <a:off x="101600" y="1090707"/>
            <a:ext cx="8940138" cy="4721412"/>
          </a:xfrm>
          <a:prstGeom prst="rect">
            <a:avLst/>
          </a:prstGeom>
        </p:spPr>
      </p:pic>
      <p:sp>
        <p:nvSpPr>
          <p:cNvPr id="5" name="TextBox 4"/>
          <p:cNvSpPr txBox="1"/>
          <p:nvPr/>
        </p:nvSpPr>
        <p:spPr>
          <a:xfrm>
            <a:off x="0" y="384493"/>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The marine silica (Si) cycle</a:t>
            </a:r>
            <a:endParaRPr lang="en-US" sz="3200" b="1" baseline="-25000" dirty="0">
              <a:solidFill>
                <a:schemeClr val="accent5">
                  <a:lumMod val="75000"/>
                </a:schemeClr>
              </a:solidFill>
              <a:latin typeface="Arial"/>
              <a:cs typeface="Arial"/>
            </a:endParaRPr>
          </a:p>
        </p:txBody>
      </p:sp>
      <p:sp>
        <p:nvSpPr>
          <p:cNvPr id="6" name="TextBox 5"/>
          <p:cNvSpPr txBox="1"/>
          <p:nvPr/>
        </p:nvSpPr>
        <p:spPr>
          <a:xfrm>
            <a:off x="416143" y="5812119"/>
            <a:ext cx="8397219" cy="819199"/>
          </a:xfrm>
          <a:prstGeom prst="rect">
            <a:avLst/>
          </a:prstGeom>
          <a:noFill/>
        </p:spPr>
        <p:txBody>
          <a:bodyPr wrap="square" rtlCol="0">
            <a:spAutoFit/>
          </a:bodyPr>
          <a:lstStyle/>
          <a:p>
            <a:pPr algn="ctr">
              <a:lnSpc>
                <a:spcPct val="90000"/>
              </a:lnSpc>
              <a:buFont typeface="Zapf Dingbats" pitchFamily="1" charset="2"/>
              <a:buNone/>
            </a:pPr>
            <a:r>
              <a:rPr lang="en-US" sz="2600" b="1" dirty="0" smtClean="0">
                <a:solidFill>
                  <a:srgbClr val="0000FF"/>
                </a:solidFill>
                <a:latin typeface="Arial"/>
                <a:ea typeface="Calibri" pitchFamily="1" charset="0"/>
                <a:cs typeface="Arial"/>
              </a:rPr>
              <a:t>Dissolution</a:t>
            </a:r>
            <a:r>
              <a:rPr lang="en-US" sz="2600" dirty="0" smtClean="0">
                <a:solidFill>
                  <a:srgbClr val="0000FF"/>
                </a:solidFill>
                <a:latin typeface="Arial"/>
                <a:ea typeface="Calibri" pitchFamily="1" charset="0"/>
                <a:cs typeface="Arial"/>
              </a:rPr>
              <a:t> rather than oxidative </a:t>
            </a:r>
            <a:r>
              <a:rPr lang="en-US" sz="2600" dirty="0" err="1" smtClean="0">
                <a:solidFill>
                  <a:srgbClr val="0000FF"/>
                </a:solidFill>
                <a:latin typeface="Arial"/>
                <a:ea typeface="Calibri" pitchFamily="1" charset="0"/>
                <a:cs typeface="Arial"/>
              </a:rPr>
              <a:t>remineralization</a:t>
            </a:r>
            <a:r>
              <a:rPr lang="en-US" sz="2600" dirty="0" smtClean="0">
                <a:solidFill>
                  <a:srgbClr val="0000FF"/>
                </a:solidFill>
                <a:latin typeface="Arial"/>
                <a:ea typeface="Calibri" pitchFamily="1" charset="0"/>
                <a:cs typeface="Arial"/>
              </a:rPr>
              <a:t> returns Si to a usable form (</a:t>
            </a:r>
            <a:r>
              <a:rPr lang="en-US" sz="2600" b="1" dirty="0" smtClean="0">
                <a:solidFill>
                  <a:srgbClr val="0000FF"/>
                </a:solidFill>
                <a:latin typeface="Arial"/>
                <a:ea typeface="Calibri" pitchFamily="1" charset="0"/>
                <a:cs typeface="Arial"/>
              </a:rPr>
              <a:t>no organic form</a:t>
            </a:r>
            <a:r>
              <a:rPr lang="en-US" sz="2600" dirty="0" smtClean="0">
                <a:solidFill>
                  <a:srgbClr val="0000FF"/>
                </a:solidFill>
                <a:latin typeface="Arial"/>
                <a:ea typeface="Calibri" pitchFamily="1" charset="0"/>
                <a:cs typeface="Arial"/>
              </a:rPr>
              <a:t>)</a:t>
            </a:r>
          </a:p>
        </p:txBody>
      </p:sp>
      <p:sp>
        <p:nvSpPr>
          <p:cNvPr id="7" name="TextBox 6"/>
          <p:cNvSpPr txBox="1"/>
          <p:nvPr/>
        </p:nvSpPr>
        <p:spPr>
          <a:xfrm>
            <a:off x="570131" y="1610764"/>
            <a:ext cx="1306758" cy="646331"/>
          </a:xfrm>
          <a:prstGeom prst="rect">
            <a:avLst/>
          </a:prstGeom>
          <a:noFill/>
        </p:spPr>
        <p:txBody>
          <a:bodyPr wrap="square" rtlCol="0">
            <a:spAutoFit/>
          </a:bodyPr>
          <a:lstStyle/>
          <a:p>
            <a:r>
              <a:rPr lang="en-US" dirty="0" err="1" smtClean="0">
                <a:solidFill>
                  <a:srgbClr val="000000"/>
                </a:solidFill>
                <a:latin typeface="Arial"/>
                <a:cs typeface="Arial"/>
              </a:rPr>
              <a:t>Lithogenic</a:t>
            </a:r>
            <a:endParaRPr lang="en-US" dirty="0" smtClean="0">
              <a:solidFill>
                <a:srgbClr val="000000"/>
              </a:solidFill>
              <a:latin typeface="Arial"/>
              <a:cs typeface="Arial"/>
            </a:endParaRPr>
          </a:p>
          <a:p>
            <a:r>
              <a:rPr lang="en-US" dirty="0" smtClean="0">
                <a:solidFill>
                  <a:srgbClr val="000000"/>
                </a:solidFill>
                <a:latin typeface="Arial"/>
                <a:cs typeface="Arial"/>
              </a:rPr>
              <a:t>silica</a:t>
            </a:r>
            <a:endParaRPr lang="en-US" dirty="0">
              <a:solidFill>
                <a:srgbClr val="000000"/>
              </a:solidFill>
              <a:latin typeface="Arial"/>
              <a:cs typeface="Arial"/>
            </a:endParaRPr>
          </a:p>
        </p:txBody>
      </p:sp>
      <p:sp>
        <p:nvSpPr>
          <p:cNvPr id="8" name="TextBox 7"/>
          <p:cNvSpPr txBox="1"/>
          <p:nvPr/>
        </p:nvSpPr>
        <p:spPr>
          <a:xfrm>
            <a:off x="4635051" y="1294051"/>
            <a:ext cx="2053615" cy="369332"/>
          </a:xfrm>
          <a:prstGeom prst="rect">
            <a:avLst/>
          </a:prstGeom>
          <a:noFill/>
        </p:spPr>
        <p:txBody>
          <a:bodyPr wrap="square" rtlCol="0">
            <a:spAutoFit/>
          </a:bodyPr>
          <a:lstStyle/>
          <a:p>
            <a:r>
              <a:rPr lang="en-US" dirty="0" smtClean="0">
                <a:solidFill>
                  <a:srgbClr val="000000"/>
                </a:solidFill>
                <a:latin typeface="Arial"/>
                <a:cs typeface="Arial"/>
              </a:rPr>
              <a:t>Biogenic silica</a:t>
            </a:r>
            <a:endParaRPr lang="en-US" dirty="0">
              <a:solidFill>
                <a:srgbClr val="000000"/>
              </a:solidFill>
              <a:latin typeface="Arial"/>
              <a:cs typeface="Arial"/>
            </a:endParaRPr>
          </a:p>
        </p:txBody>
      </p:sp>
      <p:sp>
        <p:nvSpPr>
          <p:cNvPr id="9" name="TextBox 8"/>
          <p:cNvSpPr txBox="1"/>
          <p:nvPr/>
        </p:nvSpPr>
        <p:spPr>
          <a:xfrm>
            <a:off x="2807847" y="2457120"/>
            <a:ext cx="1306758" cy="923330"/>
          </a:xfrm>
          <a:prstGeom prst="rect">
            <a:avLst/>
          </a:prstGeom>
          <a:noFill/>
        </p:spPr>
        <p:txBody>
          <a:bodyPr wrap="square" rtlCol="0">
            <a:spAutoFit/>
          </a:bodyPr>
          <a:lstStyle/>
          <a:p>
            <a:pPr algn="ctr"/>
            <a:r>
              <a:rPr lang="en-US" dirty="0" smtClean="0">
                <a:solidFill>
                  <a:srgbClr val="000000"/>
                </a:solidFill>
                <a:latin typeface="Arial"/>
                <a:cs typeface="Arial"/>
              </a:rPr>
              <a:t>Dissolved</a:t>
            </a:r>
          </a:p>
          <a:p>
            <a:pPr algn="ctr"/>
            <a:r>
              <a:rPr lang="en-US" dirty="0" smtClean="0">
                <a:solidFill>
                  <a:srgbClr val="000000"/>
                </a:solidFill>
                <a:latin typeface="Arial"/>
                <a:cs typeface="Arial"/>
              </a:rPr>
              <a:t>silica Si(OH)</a:t>
            </a:r>
            <a:r>
              <a:rPr lang="en-US" baseline="-25000" dirty="0" smtClean="0">
                <a:solidFill>
                  <a:srgbClr val="000000"/>
                </a:solidFill>
                <a:latin typeface="Arial"/>
                <a:cs typeface="Arial"/>
              </a:rPr>
              <a:t>4</a:t>
            </a:r>
            <a:endParaRPr lang="en-US" baseline="-25000" dirty="0">
              <a:solidFill>
                <a:srgbClr val="000000"/>
              </a:solidFill>
              <a:latin typeface="Arial"/>
              <a:cs typeface="Arial"/>
            </a:endParaRPr>
          </a:p>
        </p:txBody>
      </p:sp>
      <p:sp>
        <p:nvSpPr>
          <p:cNvPr id="2" name="Rectangle 1"/>
          <p:cNvSpPr/>
          <p:nvPr/>
        </p:nvSpPr>
        <p:spPr>
          <a:xfrm>
            <a:off x="570131" y="4949433"/>
            <a:ext cx="1446825" cy="719069"/>
          </a:xfrm>
          <a:prstGeom prst="rect">
            <a:avLst/>
          </a:prstGeom>
          <a:solidFill>
            <a:srgbClr val="EEF77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031075" y="1090707"/>
            <a:ext cx="1795379" cy="646331"/>
          </a:xfrm>
          <a:prstGeom prst="rect">
            <a:avLst/>
          </a:prstGeom>
          <a:solidFill>
            <a:schemeClr val="bg1"/>
          </a:solidFill>
          <a:ln>
            <a:solidFill>
              <a:schemeClr val="tx1"/>
            </a:solidFill>
          </a:ln>
        </p:spPr>
        <p:txBody>
          <a:bodyPr wrap="square" rtlCol="0">
            <a:spAutoFit/>
          </a:bodyPr>
          <a:lstStyle/>
          <a:p>
            <a:pPr algn="r"/>
            <a:r>
              <a:rPr lang="en-US" dirty="0" smtClean="0">
                <a:latin typeface="Arial"/>
                <a:cs typeface="Arial"/>
              </a:rPr>
              <a:t>Residence time </a:t>
            </a:r>
          </a:p>
          <a:p>
            <a:pPr algn="r"/>
            <a:r>
              <a:rPr lang="en-US" dirty="0" smtClean="0">
                <a:latin typeface="Arial"/>
                <a:cs typeface="Arial"/>
              </a:rPr>
              <a:t>= ~10k years</a:t>
            </a:r>
            <a:endParaRPr lang="en-US" dirty="0">
              <a:latin typeface="Arial"/>
              <a:cs typeface="Arial"/>
            </a:endParaRPr>
          </a:p>
        </p:txBody>
      </p:sp>
    </p:spTree>
    <p:extLst>
      <p:ext uri="{BB962C8B-B14F-4D97-AF65-F5344CB8AC3E}">
        <p14:creationId xmlns:p14="http://schemas.microsoft.com/office/powerpoint/2010/main" val="26241518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79993" y="1456669"/>
            <a:ext cx="7957722" cy="4514056"/>
          </a:xfrm>
          <a:prstGeom prst="rect">
            <a:avLst/>
          </a:prstGeom>
          <a:noFill/>
        </p:spPr>
        <p:txBody>
          <a:bodyPr wrap="square" rtlCol="0">
            <a:spAutoFit/>
          </a:bodyPr>
          <a:lstStyle/>
          <a:p>
            <a:pPr algn="ctr"/>
            <a:r>
              <a:rPr lang="en-US" sz="2600" dirty="0" smtClean="0">
                <a:solidFill>
                  <a:srgbClr val="008000"/>
                </a:solidFill>
                <a:latin typeface="Arial"/>
                <a:cs typeface="Arial"/>
              </a:rPr>
              <a:t>106 CO</a:t>
            </a:r>
            <a:r>
              <a:rPr lang="en-US" sz="2600" baseline="-25000" dirty="0" smtClean="0">
                <a:solidFill>
                  <a:srgbClr val="008000"/>
                </a:solidFill>
                <a:latin typeface="Arial"/>
                <a:cs typeface="Arial"/>
              </a:rPr>
              <a:t>2</a:t>
            </a:r>
            <a:r>
              <a:rPr lang="en-US" sz="2600" dirty="0" smtClean="0">
                <a:solidFill>
                  <a:srgbClr val="008000"/>
                </a:solidFill>
                <a:latin typeface="Arial"/>
                <a:cs typeface="Arial"/>
              </a:rPr>
              <a:t> + 16 HNO</a:t>
            </a:r>
            <a:r>
              <a:rPr lang="en-US" sz="2600" baseline="-25000" dirty="0" smtClean="0">
                <a:solidFill>
                  <a:srgbClr val="008000"/>
                </a:solidFill>
                <a:latin typeface="Arial"/>
                <a:cs typeface="Arial"/>
              </a:rPr>
              <a:t>3</a:t>
            </a:r>
            <a:r>
              <a:rPr lang="en-US" sz="2600" dirty="0" smtClean="0">
                <a:solidFill>
                  <a:srgbClr val="008000"/>
                </a:solidFill>
                <a:latin typeface="Arial"/>
                <a:cs typeface="Arial"/>
              </a:rPr>
              <a:t> + H</a:t>
            </a:r>
            <a:r>
              <a:rPr lang="en-US" sz="2600" baseline="-25000" dirty="0" smtClean="0">
                <a:solidFill>
                  <a:srgbClr val="008000"/>
                </a:solidFill>
                <a:latin typeface="Arial"/>
                <a:cs typeface="Arial"/>
              </a:rPr>
              <a:t>3</a:t>
            </a:r>
            <a:r>
              <a:rPr lang="en-US" sz="2600" dirty="0" smtClean="0">
                <a:solidFill>
                  <a:srgbClr val="008000"/>
                </a:solidFill>
                <a:latin typeface="Arial"/>
                <a:cs typeface="Arial"/>
              </a:rPr>
              <a:t>PO</a:t>
            </a:r>
            <a:r>
              <a:rPr lang="en-US" sz="2600" baseline="-25000" dirty="0" smtClean="0">
                <a:solidFill>
                  <a:srgbClr val="008000"/>
                </a:solidFill>
                <a:latin typeface="Arial"/>
                <a:cs typeface="Arial"/>
              </a:rPr>
              <a:t>4</a:t>
            </a:r>
            <a:r>
              <a:rPr lang="en-US" sz="2600" dirty="0" smtClean="0">
                <a:solidFill>
                  <a:srgbClr val="008000"/>
                </a:solidFill>
                <a:latin typeface="Arial"/>
                <a:cs typeface="Arial"/>
              </a:rPr>
              <a:t> + 78 H</a:t>
            </a:r>
            <a:r>
              <a:rPr lang="en-US" sz="2600" baseline="-25000" dirty="0" smtClean="0">
                <a:solidFill>
                  <a:srgbClr val="008000"/>
                </a:solidFill>
                <a:latin typeface="Arial"/>
                <a:cs typeface="Arial"/>
              </a:rPr>
              <a:t>2</a:t>
            </a:r>
            <a:r>
              <a:rPr lang="en-US" sz="2600" dirty="0" smtClean="0">
                <a:solidFill>
                  <a:srgbClr val="008000"/>
                </a:solidFill>
                <a:latin typeface="Arial"/>
                <a:cs typeface="Arial"/>
              </a:rPr>
              <a:t>O </a:t>
            </a:r>
            <a:r>
              <a:rPr lang="is-IS" sz="2600" dirty="0" smtClean="0">
                <a:solidFill>
                  <a:srgbClr val="008000"/>
                </a:solidFill>
                <a:latin typeface="Arial"/>
                <a:cs typeface="Arial"/>
              </a:rPr>
              <a:t>↔</a:t>
            </a:r>
          </a:p>
          <a:p>
            <a:pPr algn="ctr"/>
            <a:endParaRPr lang="is-IS" sz="1000" dirty="0" smtClean="0">
              <a:solidFill>
                <a:srgbClr val="008000"/>
              </a:solidFill>
              <a:latin typeface="Arial"/>
              <a:cs typeface="Arial"/>
            </a:endParaRPr>
          </a:p>
          <a:p>
            <a:pPr algn="ctr"/>
            <a:r>
              <a:rPr lang="is-IS" sz="2600" dirty="0" smtClean="0">
                <a:solidFill>
                  <a:srgbClr val="008000"/>
                </a:solidFill>
                <a:latin typeface="Arial"/>
                <a:cs typeface="Arial"/>
              </a:rPr>
              <a:t>(</a:t>
            </a:r>
            <a:r>
              <a:rPr lang="is-IS" sz="2600" b="1" dirty="0" smtClean="0">
                <a:solidFill>
                  <a:srgbClr val="008000"/>
                </a:solidFill>
                <a:latin typeface="Arial"/>
                <a:cs typeface="Arial"/>
              </a:rPr>
              <a:t>C</a:t>
            </a:r>
            <a:r>
              <a:rPr lang="is-IS" sz="2600" b="1" baseline="-25000" dirty="0" smtClean="0">
                <a:solidFill>
                  <a:srgbClr val="008000"/>
                </a:solidFill>
                <a:latin typeface="Arial"/>
                <a:cs typeface="Arial"/>
              </a:rPr>
              <a:t>106</a:t>
            </a:r>
            <a:r>
              <a:rPr lang="is-IS" sz="2600" b="1" dirty="0" smtClean="0">
                <a:solidFill>
                  <a:srgbClr val="008000"/>
                </a:solidFill>
                <a:latin typeface="Arial"/>
                <a:cs typeface="Arial"/>
              </a:rPr>
              <a:t>H</a:t>
            </a:r>
            <a:r>
              <a:rPr lang="is-IS" sz="2600" b="1" baseline="-25000" dirty="0" smtClean="0">
                <a:solidFill>
                  <a:srgbClr val="008000"/>
                </a:solidFill>
                <a:latin typeface="Arial"/>
                <a:cs typeface="Arial"/>
              </a:rPr>
              <a:t>175</a:t>
            </a:r>
            <a:r>
              <a:rPr lang="is-IS" sz="2600" b="1" dirty="0" smtClean="0">
                <a:solidFill>
                  <a:srgbClr val="008000"/>
                </a:solidFill>
                <a:latin typeface="Arial"/>
                <a:cs typeface="Arial"/>
              </a:rPr>
              <a:t>O</a:t>
            </a:r>
            <a:r>
              <a:rPr lang="is-IS" sz="2600" b="1" baseline="-25000" dirty="0" smtClean="0">
                <a:solidFill>
                  <a:srgbClr val="008000"/>
                </a:solidFill>
                <a:latin typeface="Arial"/>
                <a:cs typeface="Arial"/>
              </a:rPr>
              <a:t>42</a:t>
            </a:r>
            <a:r>
              <a:rPr lang="is-IS" sz="2600" b="1" dirty="0" smtClean="0">
                <a:solidFill>
                  <a:srgbClr val="008000"/>
                </a:solidFill>
                <a:latin typeface="Arial"/>
                <a:cs typeface="Arial"/>
              </a:rPr>
              <a:t>N</a:t>
            </a:r>
            <a:r>
              <a:rPr lang="is-IS" sz="2600" b="1" baseline="-25000" dirty="0" smtClean="0">
                <a:solidFill>
                  <a:srgbClr val="008000"/>
                </a:solidFill>
                <a:latin typeface="Arial"/>
                <a:cs typeface="Arial"/>
              </a:rPr>
              <a:t>16</a:t>
            </a:r>
            <a:r>
              <a:rPr lang="is-IS" sz="2600" b="1" dirty="0" smtClean="0">
                <a:solidFill>
                  <a:srgbClr val="008000"/>
                </a:solidFill>
                <a:latin typeface="Arial"/>
                <a:cs typeface="Arial"/>
              </a:rPr>
              <a:t>P</a:t>
            </a:r>
            <a:r>
              <a:rPr lang="is-IS" sz="2600" dirty="0" smtClean="0">
                <a:solidFill>
                  <a:srgbClr val="008000"/>
                </a:solidFill>
                <a:latin typeface="Arial"/>
                <a:cs typeface="Arial"/>
              </a:rPr>
              <a:t>) + 150 O</a:t>
            </a:r>
            <a:r>
              <a:rPr lang="is-IS" sz="2600" baseline="-25000" dirty="0" smtClean="0">
                <a:solidFill>
                  <a:srgbClr val="008000"/>
                </a:solidFill>
                <a:latin typeface="Arial"/>
                <a:cs typeface="Arial"/>
              </a:rPr>
              <a:t>2</a:t>
            </a:r>
            <a:endParaRPr lang="is-IS" sz="2600" dirty="0" smtClean="0">
              <a:solidFill>
                <a:srgbClr val="008000"/>
              </a:solidFill>
              <a:latin typeface="Arial"/>
              <a:cs typeface="Arial"/>
            </a:endParaRPr>
          </a:p>
          <a:p>
            <a:pPr algn="ctr"/>
            <a:endParaRPr lang="is-IS" sz="2600" baseline="-25000" dirty="0">
              <a:latin typeface="Arial"/>
              <a:cs typeface="Arial"/>
            </a:endParaRPr>
          </a:p>
          <a:p>
            <a:pPr algn="ctr"/>
            <a:r>
              <a:rPr lang="is-IS" sz="2600" b="1" dirty="0" smtClean="0">
                <a:latin typeface="Arial"/>
                <a:cs typeface="Arial"/>
              </a:rPr>
              <a:t>Remineralization: </a:t>
            </a:r>
            <a:r>
              <a:rPr lang="is-IS" sz="2600" b="1" dirty="0" smtClean="0">
                <a:solidFill>
                  <a:srgbClr val="FF6600"/>
                </a:solidFill>
                <a:latin typeface="Arial"/>
                <a:cs typeface="Arial"/>
              </a:rPr>
              <a:t>O</a:t>
            </a:r>
            <a:r>
              <a:rPr lang="is-IS" sz="2600" b="1" baseline="-25000" dirty="0" smtClean="0">
                <a:solidFill>
                  <a:srgbClr val="FF6600"/>
                </a:solidFill>
                <a:latin typeface="Arial"/>
                <a:cs typeface="Arial"/>
              </a:rPr>
              <a:t>2</a:t>
            </a:r>
            <a:r>
              <a:rPr lang="is-IS" sz="2600" b="1" dirty="0" smtClean="0">
                <a:latin typeface="Arial"/>
                <a:cs typeface="Arial"/>
              </a:rPr>
              <a:t>:C</a:t>
            </a:r>
            <a:r>
              <a:rPr lang="is-IS" sz="2600" b="1" baseline="-25000" dirty="0" smtClean="0">
                <a:latin typeface="Arial"/>
                <a:cs typeface="Arial"/>
              </a:rPr>
              <a:t>org</a:t>
            </a:r>
            <a:r>
              <a:rPr lang="is-IS" sz="2600" b="1" dirty="0" smtClean="0">
                <a:latin typeface="Arial"/>
                <a:cs typeface="Arial"/>
              </a:rPr>
              <a:t>:N:P ≈ </a:t>
            </a:r>
            <a:r>
              <a:rPr lang="is-IS" sz="2600" b="1" dirty="0" smtClean="0">
                <a:solidFill>
                  <a:srgbClr val="FF6600"/>
                </a:solidFill>
                <a:latin typeface="Arial"/>
                <a:cs typeface="Arial"/>
              </a:rPr>
              <a:t>-150</a:t>
            </a:r>
            <a:r>
              <a:rPr lang="is-IS" sz="2600" b="1" dirty="0" smtClean="0">
                <a:latin typeface="Arial"/>
                <a:cs typeface="Arial"/>
              </a:rPr>
              <a:t>:106:16:1</a:t>
            </a:r>
          </a:p>
          <a:p>
            <a:pPr algn="ctr"/>
            <a:endParaRPr lang="is-IS" sz="2600" dirty="0" smtClean="0">
              <a:latin typeface="Arial"/>
              <a:cs typeface="Arial"/>
            </a:endParaRPr>
          </a:p>
          <a:p>
            <a:pPr algn="ctr"/>
            <a:endParaRPr lang="is-IS" sz="2600" dirty="0">
              <a:latin typeface="Arial"/>
              <a:cs typeface="Arial"/>
            </a:endParaRPr>
          </a:p>
          <a:p>
            <a:pPr algn="ctr"/>
            <a:endParaRPr lang="is-IS" sz="2600" dirty="0">
              <a:latin typeface="Arial"/>
              <a:cs typeface="Arial"/>
            </a:endParaRPr>
          </a:p>
          <a:p>
            <a:pPr algn="just"/>
            <a:r>
              <a:rPr lang="is-IS" sz="2600" u="sng" dirty="0" smtClean="0">
                <a:latin typeface="Arial"/>
                <a:cs typeface="Arial"/>
              </a:rPr>
              <a:t>Example 2</a:t>
            </a:r>
            <a:r>
              <a:rPr lang="is-IS" sz="2600" dirty="0" smtClean="0">
                <a:latin typeface="Arial"/>
                <a:cs typeface="Arial"/>
              </a:rPr>
              <a:t>: if remineralization of organic matter is observed to draw down </a:t>
            </a:r>
            <a:r>
              <a:rPr lang="is-IS" sz="2600" dirty="0" smtClean="0">
                <a:solidFill>
                  <a:srgbClr val="FF6600"/>
                </a:solidFill>
                <a:latin typeface="Arial"/>
                <a:cs typeface="Arial"/>
              </a:rPr>
              <a:t>10 μM O</a:t>
            </a:r>
            <a:r>
              <a:rPr lang="is-IS" sz="2600" baseline="-25000" dirty="0" smtClean="0">
                <a:solidFill>
                  <a:srgbClr val="FF6600"/>
                </a:solidFill>
                <a:latin typeface="Arial"/>
                <a:cs typeface="Arial"/>
              </a:rPr>
              <a:t>2</a:t>
            </a:r>
            <a:r>
              <a:rPr lang="is-IS" sz="2600" dirty="0" smtClean="0">
                <a:latin typeface="Arial"/>
                <a:cs typeface="Arial"/>
              </a:rPr>
              <a:t>, then </a:t>
            </a:r>
            <a:r>
              <a:rPr lang="is-IS" sz="2600" dirty="0" smtClean="0">
                <a:solidFill>
                  <a:srgbClr val="FF0000"/>
                </a:solidFill>
                <a:latin typeface="Arial"/>
                <a:cs typeface="Arial"/>
              </a:rPr>
              <a:t>DIC</a:t>
            </a:r>
            <a:r>
              <a:rPr lang="is-IS" sz="2600" dirty="0" smtClean="0">
                <a:latin typeface="Arial"/>
                <a:cs typeface="Arial"/>
              </a:rPr>
              <a:t> should increase by </a:t>
            </a:r>
            <a:r>
              <a:rPr lang="is-IS" sz="2600" dirty="0" smtClean="0">
                <a:solidFill>
                  <a:srgbClr val="FF0000"/>
                </a:solidFill>
                <a:latin typeface="Arial"/>
                <a:cs typeface="Arial"/>
              </a:rPr>
              <a:t>(10 x 106/150) ≈ 7.1 μM </a:t>
            </a:r>
            <a:r>
              <a:rPr lang="is-IS" sz="2600" dirty="0" smtClean="0">
                <a:latin typeface="Arial"/>
                <a:cs typeface="Arial"/>
              </a:rPr>
              <a:t>and </a:t>
            </a:r>
            <a:r>
              <a:rPr lang="is-IS" sz="2600" dirty="0" smtClean="0">
                <a:solidFill>
                  <a:srgbClr val="0000FF"/>
                </a:solidFill>
                <a:latin typeface="Arial"/>
                <a:cs typeface="Arial"/>
              </a:rPr>
              <a:t>NO</a:t>
            </a:r>
            <a:r>
              <a:rPr lang="is-IS" sz="2600" baseline="-25000" dirty="0" smtClean="0">
                <a:solidFill>
                  <a:srgbClr val="0000FF"/>
                </a:solidFill>
                <a:latin typeface="Arial"/>
                <a:cs typeface="Arial"/>
              </a:rPr>
              <a:t>3</a:t>
            </a:r>
            <a:r>
              <a:rPr lang="is-IS" sz="2600" baseline="30000" dirty="0" smtClean="0">
                <a:solidFill>
                  <a:srgbClr val="0000FF"/>
                </a:solidFill>
                <a:latin typeface="Arial"/>
                <a:cs typeface="Arial"/>
              </a:rPr>
              <a:t>-</a:t>
            </a:r>
            <a:r>
              <a:rPr lang="is-IS" sz="2600" dirty="0" smtClean="0">
                <a:latin typeface="Arial"/>
                <a:cs typeface="Arial"/>
              </a:rPr>
              <a:t> should increase by </a:t>
            </a:r>
            <a:r>
              <a:rPr lang="is-IS" sz="2600" dirty="0" smtClean="0">
                <a:solidFill>
                  <a:srgbClr val="0000FF"/>
                </a:solidFill>
                <a:latin typeface="Arial"/>
                <a:cs typeface="Arial"/>
              </a:rPr>
              <a:t>(10 x 16/150) ≈ 1.1 μM    </a:t>
            </a:r>
            <a:endParaRPr lang="en-US" sz="2600" dirty="0">
              <a:solidFill>
                <a:srgbClr val="0000FF"/>
              </a:solidFill>
              <a:latin typeface="Arial"/>
              <a:cs typeface="Arial"/>
            </a:endParaRPr>
          </a:p>
        </p:txBody>
      </p:sp>
      <p:sp>
        <p:nvSpPr>
          <p:cNvPr id="4"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Deviations from Redfield stoichiometry</a:t>
            </a:r>
          </a:p>
        </p:txBody>
      </p:sp>
      <p:sp>
        <p:nvSpPr>
          <p:cNvPr id="5" name="TextBox 4"/>
          <p:cNvSpPr txBox="1"/>
          <p:nvPr/>
        </p:nvSpPr>
        <p:spPr>
          <a:xfrm>
            <a:off x="790771" y="3239705"/>
            <a:ext cx="7471533" cy="523220"/>
          </a:xfrm>
          <a:prstGeom prst="rect">
            <a:avLst/>
          </a:prstGeom>
          <a:noFill/>
        </p:spPr>
        <p:txBody>
          <a:bodyPr wrap="square" rtlCol="0">
            <a:spAutoFit/>
          </a:bodyPr>
          <a:lstStyle/>
          <a:p>
            <a:pPr algn="ctr"/>
            <a:r>
              <a:rPr lang="en-US" sz="2800" dirty="0" smtClean="0">
                <a:latin typeface="Arial"/>
                <a:cs typeface="Arial"/>
              </a:rPr>
              <a:t>Also applies to </a:t>
            </a:r>
            <a:r>
              <a:rPr lang="en-US" sz="2800" dirty="0" smtClean="0">
                <a:solidFill>
                  <a:srgbClr val="FF6600"/>
                </a:solidFill>
                <a:latin typeface="Arial"/>
                <a:cs typeface="Arial"/>
              </a:rPr>
              <a:t>oxygen</a:t>
            </a:r>
            <a:endParaRPr lang="en-US" sz="2800" dirty="0">
              <a:solidFill>
                <a:srgbClr val="FF6600"/>
              </a:solidFill>
              <a:latin typeface="Arial"/>
              <a:cs typeface="Arial"/>
            </a:endParaRPr>
          </a:p>
        </p:txBody>
      </p:sp>
    </p:spTree>
    <p:extLst>
      <p:ext uri="{BB962C8B-B14F-4D97-AF65-F5344CB8AC3E}">
        <p14:creationId xmlns:p14="http://schemas.microsoft.com/office/powerpoint/2010/main" val="335307966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Apparent oxygen utilization (AOU)</a:t>
            </a:r>
          </a:p>
        </p:txBody>
      </p:sp>
      <p:sp>
        <p:nvSpPr>
          <p:cNvPr id="5" name="TextBox 4"/>
          <p:cNvSpPr txBox="1"/>
          <p:nvPr/>
        </p:nvSpPr>
        <p:spPr>
          <a:xfrm>
            <a:off x="755206" y="1106642"/>
            <a:ext cx="7809517" cy="5447645"/>
          </a:xfrm>
          <a:prstGeom prst="rect">
            <a:avLst/>
          </a:prstGeom>
          <a:noFill/>
        </p:spPr>
        <p:txBody>
          <a:bodyPr wrap="square" rtlCol="0">
            <a:spAutoFit/>
          </a:bodyPr>
          <a:lstStyle/>
          <a:p>
            <a:r>
              <a:rPr lang="is-IS" sz="2600" b="1" dirty="0" smtClean="0">
                <a:latin typeface="Arial"/>
                <a:cs typeface="Arial"/>
              </a:rPr>
              <a:t>The O</a:t>
            </a:r>
            <a:r>
              <a:rPr lang="is-IS" sz="2600" b="1" baseline="-25000" dirty="0" smtClean="0">
                <a:latin typeface="Arial"/>
                <a:cs typeface="Arial"/>
              </a:rPr>
              <a:t>2</a:t>
            </a:r>
            <a:r>
              <a:rPr lang="is-IS" sz="2600" b="1" dirty="0" smtClean="0">
                <a:latin typeface="Arial"/>
                <a:cs typeface="Arial"/>
              </a:rPr>
              <a:t> distribution in the ocean is a result of:</a:t>
            </a:r>
          </a:p>
          <a:p>
            <a:pPr marL="514350" indent="-514350">
              <a:buAutoNum type="arabicPeriod"/>
            </a:pPr>
            <a:r>
              <a:rPr lang="en-US" sz="2400" dirty="0" smtClean="0">
                <a:latin typeface="Arial"/>
                <a:cs typeface="Arial"/>
              </a:rPr>
              <a:t>surface e</a:t>
            </a:r>
            <a:r>
              <a:rPr lang="is-IS" sz="2400" dirty="0" smtClean="0">
                <a:latin typeface="Arial"/>
                <a:cs typeface="Arial"/>
              </a:rPr>
              <a:t>quilibration with atmospheric O</a:t>
            </a:r>
            <a:r>
              <a:rPr lang="is-IS" sz="2400" baseline="-25000" dirty="0" smtClean="0">
                <a:latin typeface="Arial"/>
                <a:cs typeface="Arial"/>
              </a:rPr>
              <a:t>2</a:t>
            </a:r>
          </a:p>
          <a:p>
            <a:pPr marL="514350" indent="-514350">
              <a:buAutoNum type="arabicPeriod"/>
            </a:pPr>
            <a:r>
              <a:rPr lang="is-IS" sz="2400" dirty="0" smtClean="0">
                <a:solidFill>
                  <a:srgbClr val="31859C"/>
                </a:solidFill>
                <a:latin typeface="Arial"/>
                <a:cs typeface="Arial"/>
              </a:rPr>
              <a:t>biological production due to photosynthesis</a:t>
            </a:r>
          </a:p>
          <a:p>
            <a:pPr marL="514350" indent="-514350">
              <a:buAutoNum type="arabicPeriod"/>
            </a:pPr>
            <a:r>
              <a:rPr lang="is-IS" sz="2400" dirty="0" smtClean="0">
                <a:solidFill>
                  <a:srgbClr val="31859C"/>
                </a:solidFill>
                <a:latin typeface="Arial"/>
                <a:cs typeface="Arial"/>
              </a:rPr>
              <a:t>biological use of O</a:t>
            </a:r>
            <a:r>
              <a:rPr lang="is-IS" sz="2400" baseline="-25000" dirty="0" smtClean="0">
                <a:solidFill>
                  <a:srgbClr val="31859C"/>
                </a:solidFill>
                <a:latin typeface="Arial"/>
                <a:cs typeface="Arial"/>
              </a:rPr>
              <a:t>2</a:t>
            </a:r>
            <a:r>
              <a:rPr lang="is-IS" sz="2400" dirty="0" smtClean="0">
                <a:solidFill>
                  <a:srgbClr val="31859C"/>
                </a:solidFill>
                <a:latin typeface="Arial"/>
                <a:cs typeface="Arial"/>
              </a:rPr>
              <a:t> during respiration and remineralization</a:t>
            </a:r>
          </a:p>
          <a:p>
            <a:pPr marL="514350" indent="-514350">
              <a:buAutoNum type="arabicPeriod"/>
            </a:pPr>
            <a:r>
              <a:rPr lang="is-IS" sz="2400" dirty="0" smtClean="0">
                <a:latin typeface="Arial"/>
                <a:cs typeface="Arial"/>
              </a:rPr>
              <a:t>increase in deep water O</a:t>
            </a:r>
            <a:r>
              <a:rPr lang="is-IS" sz="2400" baseline="-25000" dirty="0" smtClean="0">
                <a:latin typeface="Arial"/>
                <a:cs typeface="Arial"/>
              </a:rPr>
              <a:t>2</a:t>
            </a:r>
            <a:r>
              <a:rPr lang="is-IS" sz="2400" dirty="0" smtClean="0">
                <a:latin typeface="Arial"/>
                <a:cs typeface="Arial"/>
              </a:rPr>
              <a:t> due to sinking of cold, O</a:t>
            </a:r>
            <a:r>
              <a:rPr lang="is-IS" sz="2400" baseline="-25000" dirty="0" smtClean="0">
                <a:latin typeface="Arial"/>
                <a:cs typeface="Arial"/>
              </a:rPr>
              <a:t>2</a:t>
            </a:r>
            <a:r>
              <a:rPr lang="is-IS" sz="2400" dirty="0" smtClean="0">
                <a:latin typeface="Arial"/>
                <a:cs typeface="Arial"/>
              </a:rPr>
              <a:t>-rich waters</a:t>
            </a:r>
          </a:p>
          <a:p>
            <a:pPr marL="514350" indent="-514350">
              <a:buAutoNum type="arabicPeriod"/>
            </a:pPr>
            <a:endParaRPr lang="is-IS" sz="2400" dirty="0">
              <a:latin typeface="Arial"/>
              <a:cs typeface="Arial"/>
            </a:endParaRPr>
          </a:p>
          <a:p>
            <a:r>
              <a:rPr lang="is-IS" sz="2400" dirty="0" smtClean="0">
                <a:solidFill>
                  <a:schemeClr val="bg1"/>
                </a:solidFill>
                <a:latin typeface="Arial"/>
                <a:cs typeface="Arial"/>
              </a:rPr>
              <a:t>To more easily interpret the physical and biological effects on O</a:t>
            </a:r>
            <a:r>
              <a:rPr lang="is-IS" sz="2400" baseline="-25000" dirty="0" smtClean="0">
                <a:solidFill>
                  <a:schemeClr val="bg1"/>
                </a:solidFill>
                <a:latin typeface="Arial"/>
                <a:cs typeface="Arial"/>
              </a:rPr>
              <a:t>2</a:t>
            </a:r>
            <a:r>
              <a:rPr lang="is-IS" sz="2400" dirty="0" smtClean="0">
                <a:solidFill>
                  <a:schemeClr val="bg1"/>
                </a:solidFill>
                <a:latin typeface="Arial"/>
                <a:cs typeface="Arial"/>
              </a:rPr>
              <a:t>, we consider the amount that is utilized rather than the total O</a:t>
            </a:r>
            <a:r>
              <a:rPr lang="is-IS" sz="2400" baseline="-25000" dirty="0" smtClean="0">
                <a:solidFill>
                  <a:schemeClr val="bg1"/>
                </a:solidFill>
                <a:latin typeface="Arial"/>
                <a:cs typeface="Arial"/>
              </a:rPr>
              <a:t>2</a:t>
            </a:r>
            <a:r>
              <a:rPr lang="is-IS" sz="2400" dirty="0" smtClean="0">
                <a:solidFill>
                  <a:schemeClr val="bg1"/>
                </a:solidFill>
                <a:latin typeface="Arial"/>
                <a:cs typeface="Arial"/>
              </a:rPr>
              <a:t> concentration:</a:t>
            </a:r>
          </a:p>
          <a:p>
            <a:endParaRPr lang="is-IS" sz="1000" dirty="0">
              <a:solidFill>
                <a:schemeClr val="bg1"/>
              </a:solidFill>
              <a:latin typeface="Arial"/>
              <a:cs typeface="Arial"/>
            </a:endParaRPr>
          </a:p>
          <a:p>
            <a:pPr algn="ctr"/>
            <a:r>
              <a:rPr lang="is-IS" sz="2400" b="1" dirty="0" smtClean="0">
                <a:solidFill>
                  <a:schemeClr val="bg1"/>
                </a:solidFill>
                <a:latin typeface="Arial"/>
                <a:cs typeface="Arial"/>
              </a:rPr>
              <a:t>AOU </a:t>
            </a:r>
            <a:r>
              <a:rPr lang="is-IS" sz="2400" dirty="0" smtClean="0">
                <a:solidFill>
                  <a:schemeClr val="bg1"/>
                </a:solidFill>
                <a:latin typeface="Arial"/>
                <a:cs typeface="Arial"/>
              </a:rPr>
              <a:t>(μmol/L)</a:t>
            </a:r>
            <a:r>
              <a:rPr lang="is-IS" sz="2400" b="1" dirty="0" smtClean="0">
                <a:solidFill>
                  <a:schemeClr val="bg1"/>
                </a:solidFill>
                <a:latin typeface="Arial"/>
                <a:cs typeface="Arial"/>
              </a:rPr>
              <a:t> = [O</a:t>
            </a:r>
            <a:r>
              <a:rPr lang="is-IS" sz="2400" b="1" baseline="-25000" dirty="0" smtClean="0">
                <a:solidFill>
                  <a:schemeClr val="bg1"/>
                </a:solidFill>
                <a:latin typeface="Arial"/>
                <a:cs typeface="Arial"/>
              </a:rPr>
              <a:t>2</a:t>
            </a:r>
            <a:r>
              <a:rPr lang="is-IS" sz="2400" b="1" dirty="0" smtClean="0">
                <a:solidFill>
                  <a:schemeClr val="bg1"/>
                </a:solidFill>
                <a:latin typeface="Arial"/>
                <a:cs typeface="Arial"/>
              </a:rPr>
              <a:t>]</a:t>
            </a:r>
            <a:r>
              <a:rPr lang="is-IS" sz="2400" b="1" baseline="-25000" dirty="0" smtClean="0">
                <a:solidFill>
                  <a:schemeClr val="bg1"/>
                </a:solidFill>
                <a:latin typeface="Arial"/>
                <a:cs typeface="Arial"/>
              </a:rPr>
              <a:t>calc</a:t>
            </a:r>
            <a:r>
              <a:rPr lang="is-IS" sz="2400" b="1" dirty="0" smtClean="0">
                <a:solidFill>
                  <a:schemeClr val="bg1"/>
                </a:solidFill>
                <a:latin typeface="Arial"/>
                <a:cs typeface="Arial"/>
              </a:rPr>
              <a:t> – [O</a:t>
            </a:r>
            <a:r>
              <a:rPr lang="is-IS" sz="2400" b="1" baseline="-25000" dirty="0" smtClean="0">
                <a:solidFill>
                  <a:schemeClr val="bg1"/>
                </a:solidFill>
                <a:latin typeface="Arial"/>
                <a:cs typeface="Arial"/>
              </a:rPr>
              <a:t>2</a:t>
            </a:r>
            <a:r>
              <a:rPr lang="is-IS" sz="2400" b="1" dirty="0" smtClean="0">
                <a:solidFill>
                  <a:schemeClr val="bg1"/>
                </a:solidFill>
                <a:latin typeface="Arial"/>
                <a:cs typeface="Arial"/>
              </a:rPr>
              <a:t>]</a:t>
            </a:r>
            <a:r>
              <a:rPr lang="is-IS" sz="2400" b="1" baseline="-25000" dirty="0" smtClean="0">
                <a:solidFill>
                  <a:schemeClr val="bg1"/>
                </a:solidFill>
                <a:latin typeface="Arial"/>
                <a:cs typeface="Arial"/>
              </a:rPr>
              <a:t>meas</a:t>
            </a:r>
            <a:r>
              <a:rPr lang="is-IS" sz="2400" b="1" dirty="0" smtClean="0">
                <a:solidFill>
                  <a:schemeClr val="bg1"/>
                </a:solidFill>
                <a:latin typeface="Arial"/>
                <a:cs typeface="Arial"/>
              </a:rPr>
              <a:t> </a:t>
            </a:r>
          </a:p>
          <a:p>
            <a:pPr algn="ctr"/>
            <a:endParaRPr lang="is-IS" sz="2400" b="1" dirty="0">
              <a:solidFill>
                <a:schemeClr val="bg1"/>
              </a:solidFill>
              <a:latin typeface="Arial"/>
              <a:cs typeface="Arial"/>
            </a:endParaRPr>
          </a:p>
          <a:p>
            <a:r>
              <a:rPr lang="is-IS" sz="2400" i="1" dirty="0" smtClean="0">
                <a:solidFill>
                  <a:schemeClr val="bg1"/>
                </a:solidFill>
                <a:latin typeface="Arial"/>
                <a:cs typeface="Arial"/>
              </a:rPr>
              <a:t>[O</a:t>
            </a:r>
            <a:r>
              <a:rPr lang="is-IS" sz="2400" i="1" baseline="-25000" dirty="0" smtClean="0">
                <a:solidFill>
                  <a:schemeClr val="bg1"/>
                </a:solidFill>
                <a:latin typeface="Arial"/>
                <a:cs typeface="Arial"/>
              </a:rPr>
              <a:t>2</a:t>
            </a:r>
            <a:r>
              <a:rPr lang="is-IS" sz="2400" i="1" dirty="0" smtClean="0">
                <a:solidFill>
                  <a:schemeClr val="bg1"/>
                </a:solidFill>
                <a:latin typeface="Arial"/>
                <a:cs typeface="Arial"/>
              </a:rPr>
              <a:t>]</a:t>
            </a:r>
            <a:r>
              <a:rPr lang="is-IS" sz="2400" i="1" baseline="-25000" dirty="0" smtClean="0">
                <a:solidFill>
                  <a:schemeClr val="bg1"/>
                </a:solidFill>
                <a:latin typeface="Arial"/>
                <a:cs typeface="Arial"/>
              </a:rPr>
              <a:t>calc</a:t>
            </a:r>
            <a:r>
              <a:rPr lang="is-IS" sz="2400" i="1" dirty="0" smtClean="0">
                <a:solidFill>
                  <a:schemeClr val="bg1"/>
                </a:solidFill>
                <a:latin typeface="Arial"/>
                <a:cs typeface="Arial"/>
              </a:rPr>
              <a:t> = predicted [O</a:t>
            </a:r>
            <a:r>
              <a:rPr lang="is-IS" sz="2400" i="1" baseline="-25000" dirty="0" smtClean="0">
                <a:solidFill>
                  <a:schemeClr val="bg1"/>
                </a:solidFill>
                <a:latin typeface="Arial"/>
                <a:cs typeface="Arial"/>
              </a:rPr>
              <a:t>2</a:t>
            </a:r>
            <a:r>
              <a:rPr lang="is-IS" sz="2400" i="1" dirty="0" smtClean="0">
                <a:solidFill>
                  <a:schemeClr val="bg1"/>
                </a:solidFill>
                <a:latin typeface="Arial"/>
                <a:cs typeface="Arial"/>
              </a:rPr>
              <a:t>] at given temperature and salinity </a:t>
            </a:r>
            <a:endParaRPr lang="is-IS" sz="2400" i="1" dirty="0">
              <a:solidFill>
                <a:schemeClr val="bg1"/>
              </a:solidFill>
              <a:latin typeface="Arial"/>
              <a:cs typeface="Arial"/>
            </a:endParaRPr>
          </a:p>
        </p:txBody>
      </p:sp>
    </p:spTree>
    <p:extLst>
      <p:ext uri="{BB962C8B-B14F-4D97-AF65-F5344CB8AC3E}">
        <p14:creationId xmlns:p14="http://schemas.microsoft.com/office/powerpoint/2010/main" val="230793540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Apparent oxygen utilization (AOU)</a:t>
            </a:r>
          </a:p>
        </p:txBody>
      </p:sp>
      <p:sp>
        <p:nvSpPr>
          <p:cNvPr id="5" name="TextBox 4"/>
          <p:cNvSpPr txBox="1"/>
          <p:nvPr/>
        </p:nvSpPr>
        <p:spPr>
          <a:xfrm>
            <a:off x="755206" y="1106642"/>
            <a:ext cx="7809517" cy="5447645"/>
          </a:xfrm>
          <a:prstGeom prst="rect">
            <a:avLst/>
          </a:prstGeom>
          <a:noFill/>
        </p:spPr>
        <p:txBody>
          <a:bodyPr wrap="square" rtlCol="0">
            <a:spAutoFit/>
          </a:bodyPr>
          <a:lstStyle/>
          <a:p>
            <a:r>
              <a:rPr lang="is-IS" sz="2600" b="1" dirty="0" smtClean="0">
                <a:latin typeface="Arial"/>
                <a:cs typeface="Arial"/>
              </a:rPr>
              <a:t>The O</a:t>
            </a:r>
            <a:r>
              <a:rPr lang="is-IS" sz="2600" b="1" baseline="-25000" dirty="0" smtClean="0">
                <a:latin typeface="Arial"/>
                <a:cs typeface="Arial"/>
              </a:rPr>
              <a:t>2</a:t>
            </a:r>
            <a:r>
              <a:rPr lang="is-IS" sz="2600" b="1" dirty="0" smtClean="0">
                <a:latin typeface="Arial"/>
                <a:cs typeface="Arial"/>
              </a:rPr>
              <a:t> distribution in the ocean is a result of:</a:t>
            </a:r>
          </a:p>
          <a:p>
            <a:pPr marL="514350" indent="-514350">
              <a:buAutoNum type="arabicPeriod"/>
            </a:pPr>
            <a:r>
              <a:rPr lang="en-US" sz="2400" dirty="0" smtClean="0">
                <a:latin typeface="Arial"/>
                <a:cs typeface="Arial"/>
              </a:rPr>
              <a:t>surface e</a:t>
            </a:r>
            <a:r>
              <a:rPr lang="is-IS" sz="2400" dirty="0" smtClean="0">
                <a:latin typeface="Arial"/>
                <a:cs typeface="Arial"/>
              </a:rPr>
              <a:t>quilibration with atmospheric O</a:t>
            </a:r>
            <a:r>
              <a:rPr lang="is-IS" sz="2400" baseline="-25000" dirty="0" smtClean="0">
                <a:latin typeface="Arial"/>
                <a:cs typeface="Arial"/>
              </a:rPr>
              <a:t>2</a:t>
            </a:r>
          </a:p>
          <a:p>
            <a:pPr marL="514350" indent="-514350">
              <a:buAutoNum type="arabicPeriod"/>
            </a:pPr>
            <a:r>
              <a:rPr lang="is-IS" sz="2400" dirty="0" smtClean="0">
                <a:solidFill>
                  <a:schemeClr val="accent5">
                    <a:lumMod val="75000"/>
                  </a:schemeClr>
                </a:solidFill>
                <a:latin typeface="Arial"/>
                <a:cs typeface="Arial"/>
              </a:rPr>
              <a:t>biological production due to photosynthesis</a:t>
            </a:r>
          </a:p>
          <a:p>
            <a:pPr marL="514350" indent="-514350">
              <a:buAutoNum type="arabicPeriod"/>
            </a:pPr>
            <a:r>
              <a:rPr lang="is-IS" sz="2400" dirty="0" smtClean="0">
                <a:solidFill>
                  <a:schemeClr val="accent5">
                    <a:lumMod val="75000"/>
                  </a:schemeClr>
                </a:solidFill>
                <a:latin typeface="Arial"/>
                <a:cs typeface="Arial"/>
              </a:rPr>
              <a:t>biological use of O</a:t>
            </a:r>
            <a:r>
              <a:rPr lang="is-IS" sz="2400" baseline="-25000" dirty="0" smtClean="0">
                <a:solidFill>
                  <a:schemeClr val="accent5">
                    <a:lumMod val="75000"/>
                  </a:schemeClr>
                </a:solidFill>
                <a:latin typeface="Arial"/>
                <a:cs typeface="Arial"/>
              </a:rPr>
              <a:t>2</a:t>
            </a:r>
            <a:r>
              <a:rPr lang="is-IS" sz="2400" dirty="0" smtClean="0">
                <a:solidFill>
                  <a:schemeClr val="accent5">
                    <a:lumMod val="75000"/>
                  </a:schemeClr>
                </a:solidFill>
                <a:latin typeface="Arial"/>
                <a:cs typeface="Arial"/>
              </a:rPr>
              <a:t> during respiration and remineralization</a:t>
            </a:r>
          </a:p>
          <a:p>
            <a:pPr marL="514350" indent="-514350">
              <a:buAutoNum type="arabicPeriod"/>
            </a:pPr>
            <a:r>
              <a:rPr lang="is-IS" sz="2400" dirty="0" smtClean="0">
                <a:latin typeface="Arial"/>
                <a:cs typeface="Arial"/>
              </a:rPr>
              <a:t>increase in deep water O</a:t>
            </a:r>
            <a:r>
              <a:rPr lang="is-IS" sz="2400" baseline="-25000" dirty="0" smtClean="0">
                <a:latin typeface="Arial"/>
                <a:cs typeface="Arial"/>
              </a:rPr>
              <a:t>2</a:t>
            </a:r>
            <a:r>
              <a:rPr lang="is-IS" sz="2400" dirty="0" smtClean="0">
                <a:latin typeface="Arial"/>
                <a:cs typeface="Arial"/>
              </a:rPr>
              <a:t> due to sinking of cold, O</a:t>
            </a:r>
            <a:r>
              <a:rPr lang="is-IS" sz="2400" baseline="-25000" dirty="0" smtClean="0">
                <a:latin typeface="Arial"/>
                <a:cs typeface="Arial"/>
              </a:rPr>
              <a:t>2</a:t>
            </a:r>
            <a:r>
              <a:rPr lang="is-IS" sz="2400" dirty="0" smtClean="0">
                <a:latin typeface="Arial"/>
                <a:cs typeface="Arial"/>
              </a:rPr>
              <a:t>-rich waters</a:t>
            </a:r>
          </a:p>
          <a:p>
            <a:pPr marL="514350" indent="-514350">
              <a:buAutoNum type="arabicPeriod"/>
            </a:pPr>
            <a:endParaRPr lang="is-IS" sz="2400" dirty="0">
              <a:latin typeface="Arial"/>
              <a:cs typeface="Arial"/>
            </a:endParaRPr>
          </a:p>
          <a:p>
            <a:r>
              <a:rPr lang="is-IS" sz="2400" dirty="0" smtClean="0">
                <a:latin typeface="Arial"/>
                <a:cs typeface="Arial"/>
              </a:rPr>
              <a:t>To more easily interpret the physical and biological effects on O</a:t>
            </a:r>
            <a:r>
              <a:rPr lang="is-IS" sz="2400" baseline="-25000" dirty="0" smtClean="0">
                <a:latin typeface="Arial"/>
                <a:cs typeface="Arial"/>
              </a:rPr>
              <a:t>2</a:t>
            </a:r>
            <a:r>
              <a:rPr lang="is-IS" sz="2400" dirty="0" smtClean="0">
                <a:latin typeface="Arial"/>
                <a:cs typeface="Arial"/>
              </a:rPr>
              <a:t>, we consider the amount that is utilized rather than the total O</a:t>
            </a:r>
            <a:r>
              <a:rPr lang="is-IS" sz="2400" baseline="-25000" dirty="0" smtClean="0">
                <a:latin typeface="Arial"/>
                <a:cs typeface="Arial"/>
              </a:rPr>
              <a:t>2</a:t>
            </a:r>
            <a:r>
              <a:rPr lang="is-IS" sz="2400" dirty="0" smtClean="0">
                <a:latin typeface="Arial"/>
                <a:cs typeface="Arial"/>
              </a:rPr>
              <a:t> concentration:</a:t>
            </a:r>
          </a:p>
          <a:p>
            <a:endParaRPr lang="is-IS" sz="1000" dirty="0">
              <a:latin typeface="Arial"/>
              <a:cs typeface="Arial"/>
            </a:endParaRPr>
          </a:p>
          <a:p>
            <a:pPr algn="ctr"/>
            <a:r>
              <a:rPr lang="is-IS" sz="2400" b="1" dirty="0" smtClean="0">
                <a:solidFill>
                  <a:srgbClr val="31859C"/>
                </a:solidFill>
                <a:latin typeface="Arial"/>
                <a:cs typeface="Arial"/>
              </a:rPr>
              <a:t>AOU </a:t>
            </a:r>
            <a:r>
              <a:rPr lang="is-IS" sz="2400" dirty="0" smtClean="0">
                <a:solidFill>
                  <a:srgbClr val="31859C"/>
                </a:solidFill>
                <a:latin typeface="Arial"/>
                <a:cs typeface="Arial"/>
              </a:rPr>
              <a:t>(μmol/L)</a:t>
            </a:r>
            <a:r>
              <a:rPr lang="is-IS" sz="2400" b="1" dirty="0" smtClean="0">
                <a:solidFill>
                  <a:srgbClr val="31859C"/>
                </a:solidFill>
                <a:latin typeface="Arial"/>
                <a:cs typeface="Arial"/>
              </a:rPr>
              <a:t> = [O</a:t>
            </a:r>
            <a:r>
              <a:rPr lang="is-IS" sz="2400" b="1" baseline="-25000" dirty="0" smtClean="0">
                <a:solidFill>
                  <a:srgbClr val="31859C"/>
                </a:solidFill>
                <a:latin typeface="Arial"/>
                <a:cs typeface="Arial"/>
              </a:rPr>
              <a:t>2</a:t>
            </a:r>
            <a:r>
              <a:rPr lang="is-IS" sz="2400" b="1" dirty="0" smtClean="0">
                <a:solidFill>
                  <a:srgbClr val="31859C"/>
                </a:solidFill>
                <a:latin typeface="Arial"/>
                <a:cs typeface="Arial"/>
              </a:rPr>
              <a:t>]</a:t>
            </a:r>
            <a:r>
              <a:rPr lang="is-IS" sz="2400" b="1" baseline="-25000" dirty="0" smtClean="0">
                <a:solidFill>
                  <a:srgbClr val="31859C"/>
                </a:solidFill>
                <a:latin typeface="Arial"/>
                <a:cs typeface="Arial"/>
              </a:rPr>
              <a:t>sat</a:t>
            </a:r>
            <a:r>
              <a:rPr lang="is-IS" sz="2400" b="1" dirty="0" smtClean="0">
                <a:solidFill>
                  <a:srgbClr val="31859C"/>
                </a:solidFill>
                <a:latin typeface="Arial"/>
                <a:cs typeface="Arial"/>
              </a:rPr>
              <a:t> – [O</a:t>
            </a:r>
            <a:r>
              <a:rPr lang="is-IS" sz="2400" b="1" baseline="-25000" dirty="0" smtClean="0">
                <a:solidFill>
                  <a:srgbClr val="31859C"/>
                </a:solidFill>
                <a:latin typeface="Arial"/>
                <a:cs typeface="Arial"/>
              </a:rPr>
              <a:t>2</a:t>
            </a:r>
            <a:r>
              <a:rPr lang="is-IS" sz="2400" b="1" dirty="0" smtClean="0">
                <a:solidFill>
                  <a:srgbClr val="31859C"/>
                </a:solidFill>
                <a:latin typeface="Arial"/>
                <a:cs typeface="Arial"/>
              </a:rPr>
              <a:t>]</a:t>
            </a:r>
            <a:r>
              <a:rPr lang="is-IS" sz="2400" b="1" baseline="-25000" dirty="0" smtClean="0">
                <a:solidFill>
                  <a:srgbClr val="31859C"/>
                </a:solidFill>
                <a:latin typeface="Arial"/>
                <a:cs typeface="Arial"/>
              </a:rPr>
              <a:t>meas</a:t>
            </a:r>
            <a:r>
              <a:rPr lang="is-IS" sz="2400" b="1" dirty="0" smtClean="0">
                <a:solidFill>
                  <a:srgbClr val="31859C"/>
                </a:solidFill>
                <a:latin typeface="Arial"/>
                <a:cs typeface="Arial"/>
              </a:rPr>
              <a:t> </a:t>
            </a:r>
          </a:p>
          <a:p>
            <a:pPr algn="ctr"/>
            <a:endParaRPr lang="is-IS" sz="2400" b="1" dirty="0">
              <a:latin typeface="Arial"/>
              <a:cs typeface="Arial"/>
            </a:endParaRPr>
          </a:p>
          <a:p>
            <a:r>
              <a:rPr lang="is-IS" sz="2400" i="1" dirty="0" smtClean="0">
                <a:latin typeface="Arial"/>
                <a:cs typeface="Arial"/>
              </a:rPr>
              <a:t>[O</a:t>
            </a:r>
            <a:r>
              <a:rPr lang="is-IS" sz="2400" i="1" baseline="-25000" dirty="0" smtClean="0">
                <a:latin typeface="Arial"/>
                <a:cs typeface="Arial"/>
              </a:rPr>
              <a:t>2</a:t>
            </a:r>
            <a:r>
              <a:rPr lang="is-IS" sz="2400" i="1" dirty="0" smtClean="0">
                <a:latin typeface="Arial"/>
                <a:cs typeface="Arial"/>
              </a:rPr>
              <a:t>]</a:t>
            </a:r>
            <a:r>
              <a:rPr lang="is-IS" sz="2400" i="1" baseline="-25000" dirty="0" smtClean="0">
                <a:latin typeface="Arial"/>
                <a:cs typeface="Arial"/>
              </a:rPr>
              <a:t>sat</a:t>
            </a:r>
            <a:r>
              <a:rPr lang="is-IS" sz="2400" i="1" dirty="0" smtClean="0">
                <a:latin typeface="Arial"/>
                <a:cs typeface="Arial"/>
              </a:rPr>
              <a:t> = predicted [O</a:t>
            </a:r>
            <a:r>
              <a:rPr lang="is-IS" sz="2400" i="1" baseline="-25000" dirty="0" smtClean="0">
                <a:latin typeface="Arial"/>
                <a:cs typeface="Arial"/>
              </a:rPr>
              <a:t>2</a:t>
            </a:r>
            <a:r>
              <a:rPr lang="is-IS" sz="2400" i="1" dirty="0" smtClean="0">
                <a:latin typeface="Arial"/>
                <a:cs typeface="Arial"/>
              </a:rPr>
              <a:t>] at given temperature and salinity </a:t>
            </a:r>
            <a:endParaRPr lang="is-IS" sz="2400" i="1" dirty="0">
              <a:latin typeface="Arial"/>
              <a:cs typeface="Arial"/>
            </a:endParaRPr>
          </a:p>
        </p:txBody>
      </p:sp>
      <p:sp>
        <p:nvSpPr>
          <p:cNvPr id="2" name="Rectangle 1"/>
          <p:cNvSpPr/>
          <p:nvPr/>
        </p:nvSpPr>
        <p:spPr>
          <a:xfrm>
            <a:off x="2152896" y="5297426"/>
            <a:ext cx="5018261" cy="557624"/>
          </a:xfrm>
          <a:prstGeom prst="rect">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9103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56260"/>
            <a:ext cx="9144000" cy="6301740"/>
          </a:xfrm>
          <a:prstGeom prst="rect">
            <a:avLst/>
          </a:prstGeom>
        </p:spPr>
      </p:pic>
      <p:sp>
        <p:nvSpPr>
          <p:cNvPr id="5" name="Title 1"/>
          <p:cNvSpPr txBox="1">
            <a:spLocks/>
          </p:cNvSpPr>
          <p:nvPr/>
        </p:nvSpPr>
        <p:spPr>
          <a:xfrm>
            <a:off x="0" y="15725"/>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AOU at 1000 m</a:t>
            </a:r>
          </a:p>
        </p:txBody>
      </p:sp>
    </p:spTree>
    <p:extLst>
      <p:ext uri="{BB962C8B-B14F-4D97-AF65-F5344CB8AC3E}">
        <p14:creationId xmlns:p14="http://schemas.microsoft.com/office/powerpoint/2010/main" val="2322412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619" t="51474" r="2704"/>
          <a:stretch/>
        </p:blipFill>
        <p:spPr>
          <a:xfrm>
            <a:off x="0" y="1896973"/>
            <a:ext cx="9144000" cy="3203261"/>
          </a:xfrm>
          <a:prstGeom prst="rect">
            <a:avLst/>
          </a:prstGeom>
        </p:spPr>
      </p:pic>
      <p:sp>
        <p:nvSpPr>
          <p:cNvPr id="5" name="Title 1"/>
          <p:cNvSpPr txBox="1">
            <a:spLocks/>
          </p:cNvSpPr>
          <p:nvPr/>
        </p:nvSpPr>
        <p:spPr>
          <a:xfrm>
            <a:off x="0" y="5304900"/>
            <a:ext cx="9144000" cy="834697"/>
          </a:xfrm>
          <a:prstGeom prst="rect">
            <a:avLst/>
          </a:prstGeom>
        </p:spPr>
        <p:txBody>
          <a:bodyPr vert="horz" lIns="91440" tIns="45720" rIns="91440" bIns="45720" rtlCol="0" anchor="ctr">
            <a:normAutofit/>
          </a:bodyPr>
          <a:lstStyle/>
          <a:p>
            <a:pPr algn="ctr"/>
            <a:r>
              <a:rPr lang="en-US" sz="3000" b="1" dirty="0" smtClean="0">
                <a:solidFill>
                  <a:schemeClr val="accent5">
                    <a:lumMod val="75000"/>
                  </a:schemeClr>
                </a:solidFill>
                <a:latin typeface="Arial"/>
                <a:cs typeface="Arial"/>
              </a:rPr>
              <a:t>Pacific Ocean</a:t>
            </a:r>
          </a:p>
        </p:txBody>
      </p:sp>
      <p:sp>
        <p:nvSpPr>
          <p:cNvPr id="6"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Apparent oxygen utilization (AOU)</a:t>
            </a:r>
          </a:p>
        </p:txBody>
      </p:sp>
      <p:sp>
        <p:nvSpPr>
          <p:cNvPr id="7" name="TextBox 6"/>
          <p:cNvSpPr txBox="1"/>
          <p:nvPr/>
        </p:nvSpPr>
        <p:spPr>
          <a:xfrm>
            <a:off x="5431219" y="1241807"/>
            <a:ext cx="3623135" cy="769441"/>
          </a:xfrm>
          <a:prstGeom prst="rect">
            <a:avLst/>
          </a:prstGeom>
          <a:noFill/>
        </p:spPr>
        <p:txBody>
          <a:bodyPr wrap="square" rtlCol="0">
            <a:spAutoFit/>
          </a:bodyPr>
          <a:lstStyle/>
          <a:p>
            <a:pPr algn="r"/>
            <a:r>
              <a:rPr lang="en-US" sz="2400" b="1" dirty="0" smtClean="0">
                <a:latin typeface="Arial"/>
                <a:cs typeface="Arial"/>
              </a:rPr>
              <a:t>AOU</a:t>
            </a:r>
          </a:p>
          <a:p>
            <a:pPr algn="r"/>
            <a:r>
              <a:rPr lang="en-US" sz="2000" dirty="0" err="1" smtClean="0">
                <a:latin typeface="Arial"/>
                <a:cs typeface="Arial"/>
              </a:rPr>
              <a:t>μmol</a:t>
            </a:r>
            <a:r>
              <a:rPr lang="en-US" sz="2000" dirty="0" smtClean="0">
                <a:latin typeface="Arial"/>
                <a:cs typeface="Arial"/>
              </a:rPr>
              <a:t>/kg</a:t>
            </a:r>
            <a:endParaRPr lang="en-US" sz="2000" dirty="0">
              <a:latin typeface="Arial"/>
              <a:cs typeface="Arial"/>
            </a:endParaRPr>
          </a:p>
        </p:txBody>
      </p:sp>
    </p:spTree>
    <p:extLst>
      <p:ext uri="{BB962C8B-B14F-4D97-AF65-F5344CB8AC3E}">
        <p14:creationId xmlns:p14="http://schemas.microsoft.com/office/powerpoint/2010/main" val="2909193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926846" y="698099"/>
            <a:ext cx="7397584" cy="5622274"/>
            <a:chOff x="926846" y="955514"/>
            <a:chExt cx="7397584" cy="5622274"/>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481" y="955514"/>
              <a:ext cx="7225949" cy="562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926846" y="3209124"/>
              <a:ext cx="497749" cy="202500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744132" y="986514"/>
              <a:ext cx="3795265" cy="47846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780046" y="3833205"/>
              <a:ext cx="1514557" cy="47846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86243" y="3935145"/>
              <a:ext cx="1514557" cy="47846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081545" y="3698095"/>
              <a:ext cx="662587" cy="47846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818520" y="3704312"/>
              <a:ext cx="1046990" cy="461665"/>
            </a:xfrm>
            <a:prstGeom prst="rect">
              <a:avLst/>
            </a:prstGeom>
            <a:noFill/>
          </p:spPr>
          <p:txBody>
            <a:bodyPr wrap="square" rtlCol="0">
              <a:spAutoFit/>
            </a:bodyPr>
            <a:lstStyle/>
            <a:p>
              <a:r>
                <a:rPr lang="en-US" sz="2400" b="1" dirty="0" smtClean="0">
                  <a:latin typeface="Arial"/>
                  <a:cs typeface="Arial"/>
                </a:rPr>
                <a:t>AOU</a:t>
              </a:r>
              <a:endParaRPr lang="en-US" sz="2400" b="1" dirty="0">
                <a:latin typeface="Arial"/>
                <a:cs typeface="Arial"/>
              </a:endParaRPr>
            </a:p>
          </p:txBody>
        </p:sp>
        <p:sp>
          <p:nvSpPr>
            <p:cNvPr id="13" name="TextBox 12"/>
            <p:cNvSpPr txBox="1"/>
            <p:nvPr/>
          </p:nvSpPr>
          <p:spPr>
            <a:xfrm>
              <a:off x="3072318" y="4087664"/>
              <a:ext cx="2660384" cy="830997"/>
            </a:xfrm>
            <a:prstGeom prst="rect">
              <a:avLst/>
            </a:prstGeom>
            <a:noFill/>
          </p:spPr>
          <p:txBody>
            <a:bodyPr wrap="square" rtlCol="0">
              <a:spAutoFit/>
            </a:bodyPr>
            <a:lstStyle/>
            <a:p>
              <a:r>
                <a:rPr lang="en-US" sz="2400" b="1" dirty="0" smtClean="0">
                  <a:latin typeface="Arial"/>
                  <a:cs typeface="Arial"/>
                </a:rPr>
                <a:t>Particulate organic carbon</a:t>
              </a:r>
              <a:endParaRPr lang="en-US" sz="2400" b="1" dirty="0">
                <a:latin typeface="Arial"/>
                <a:cs typeface="Arial"/>
              </a:endParaRPr>
            </a:p>
          </p:txBody>
        </p:sp>
      </p:grpSp>
      <p:sp>
        <p:nvSpPr>
          <p:cNvPr id="14" name="TextBox 13"/>
          <p:cNvSpPr txBox="1"/>
          <p:nvPr/>
        </p:nvSpPr>
        <p:spPr>
          <a:xfrm>
            <a:off x="0" y="6119336"/>
            <a:ext cx="9144001" cy="738664"/>
          </a:xfrm>
          <a:prstGeom prst="rect">
            <a:avLst/>
          </a:prstGeom>
          <a:noFill/>
        </p:spPr>
        <p:txBody>
          <a:bodyPr wrap="square" rtlCol="0">
            <a:spAutoFit/>
          </a:bodyPr>
          <a:lstStyle/>
          <a:p>
            <a:pPr algn="ctr"/>
            <a:r>
              <a:rPr lang="is-IS" sz="2400" dirty="0" smtClean="0">
                <a:solidFill>
                  <a:srgbClr val="0000FF"/>
                </a:solidFill>
                <a:latin typeface="Arial"/>
                <a:cs typeface="Arial"/>
              </a:rPr>
              <a:t>Remineralization: </a:t>
            </a:r>
            <a:r>
              <a:rPr lang="is-IS" sz="2400" b="1" dirty="0" smtClean="0">
                <a:solidFill>
                  <a:srgbClr val="0000FF"/>
                </a:solidFill>
                <a:latin typeface="Arial"/>
                <a:cs typeface="Arial"/>
              </a:rPr>
              <a:t>AOU:C</a:t>
            </a:r>
            <a:r>
              <a:rPr lang="is-IS" sz="2400" b="1" baseline="-25000" dirty="0" smtClean="0">
                <a:solidFill>
                  <a:srgbClr val="0000FF"/>
                </a:solidFill>
                <a:latin typeface="Arial"/>
                <a:cs typeface="Arial"/>
              </a:rPr>
              <a:t>org</a:t>
            </a:r>
            <a:r>
              <a:rPr lang="is-IS" sz="2400" b="1" dirty="0" smtClean="0">
                <a:solidFill>
                  <a:srgbClr val="0000FF"/>
                </a:solidFill>
                <a:latin typeface="Arial"/>
                <a:cs typeface="Arial"/>
              </a:rPr>
              <a:t>:N:P ≈ 150:106:16:1</a:t>
            </a:r>
          </a:p>
          <a:p>
            <a:pPr algn="ctr"/>
            <a:endParaRPr lang="en-US" dirty="0"/>
          </a:p>
        </p:txBody>
      </p:sp>
      <p:sp>
        <p:nvSpPr>
          <p:cNvPr id="5"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Apparent oxygen utilization (AOU)</a:t>
            </a:r>
          </a:p>
        </p:txBody>
      </p:sp>
    </p:spTree>
    <p:extLst>
      <p:ext uri="{BB962C8B-B14F-4D97-AF65-F5344CB8AC3E}">
        <p14:creationId xmlns:p14="http://schemas.microsoft.com/office/powerpoint/2010/main" val="401793958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713" t="3708" r="5104" b="3658"/>
          <a:stretch/>
        </p:blipFill>
        <p:spPr>
          <a:xfrm>
            <a:off x="1022238" y="1089481"/>
            <a:ext cx="6520642" cy="5741224"/>
          </a:xfrm>
          <a:prstGeom prst="rect">
            <a:avLst/>
          </a:prstGeom>
        </p:spPr>
      </p:pic>
      <p:sp>
        <p:nvSpPr>
          <p:cNvPr id="5" name="Title 1"/>
          <p:cNvSpPr txBox="1">
            <a:spLocks/>
          </p:cNvSpPr>
          <p:nvPr/>
        </p:nvSpPr>
        <p:spPr>
          <a:xfrm>
            <a:off x="0" y="254784"/>
            <a:ext cx="9144000" cy="834697"/>
          </a:xfrm>
          <a:prstGeom prst="rect">
            <a:avLst/>
          </a:prstGeom>
        </p:spPr>
        <p:txBody>
          <a:bodyPr vert="horz" lIns="91440" tIns="45720" rIns="91440" bIns="45720" rtlCol="0" anchor="ctr">
            <a:normAutofit/>
          </a:bodyPr>
          <a:lstStyle/>
          <a:p>
            <a:pPr algn="ctr"/>
            <a:r>
              <a:rPr lang="en-US" sz="3200" b="1" dirty="0" smtClean="0">
                <a:solidFill>
                  <a:srgbClr val="0000FF"/>
                </a:solidFill>
                <a:latin typeface="Arial"/>
                <a:cs typeface="Arial"/>
              </a:rPr>
              <a:t>Apparent oxygen utilization (AOU)</a:t>
            </a:r>
          </a:p>
        </p:txBody>
      </p:sp>
    </p:spTree>
    <p:extLst>
      <p:ext uri="{BB962C8B-B14F-4D97-AF65-F5344CB8AC3E}">
        <p14:creationId xmlns:p14="http://schemas.microsoft.com/office/powerpoint/2010/main" val="10690470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04221" y="3262122"/>
            <a:ext cx="5122139" cy="3595878"/>
          </a:xfrm>
          <a:prstGeom prst="rect">
            <a:avLst/>
          </a:prstGeom>
        </p:spPr>
      </p:pic>
      <p:pic>
        <p:nvPicPr>
          <p:cNvPr id="5" name="Picture 4"/>
          <p:cNvPicPr>
            <a:picLocks noChangeAspect="1"/>
          </p:cNvPicPr>
          <p:nvPr/>
        </p:nvPicPr>
        <p:blipFill>
          <a:blip r:embed="rId3"/>
          <a:stretch>
            <a:fillRect/>
          </a:stretch>
        </p:blipFill>
        <p:spPr>
          <a:xfrm>
            <a:off x="70560" y="17641"/>
            <a:ext cx="5090895" cy="3545873"/>
          </a:xfrm>
          <a:prstGeom prst="rect">
            <a:avLst/>
          </a:prstGeom>
        </p:spPr>
      </p:pic>
      <p:sp>
        <p:nvSpPr>
          <p:cNvPr id="6" name="TextBox 5"/>
          <p:cNvSpPr txBox="1"/>
          <p:nvPr/>
        </p:nvSpPr>
        <p:spPr>
          <a:xfrm>
            <a:off x="5161455" y="532242"/>
            <a:ext cx="3623135" cy="523220"/>
          </a:xfrm>
          <a:prstGeom prst="rect">
            <a:avLst/>
          </a:prstGeom>
          <a:noFill/>
        </p:spPr>
        <p:txBody>
          <a:bodyPr wrap="square" rtlCol="0">
            <a:spAutoFit/>
          </a:bodyPr>
          <a:lstStyle/>
          <a:p>
            <a:r>
              <a:rPr lang="en-US" sz="2800" dirty="0" smtClean="0">
                <a:latin typeface="Arial"/>
                <a:cs typeface="Arial"/>
              </a:rPr>
              <a:t>Surface [NO</a:t>
            </a:r>
            <a:r>
              <a:rPr lang="en-US" sz="2800" baseline="-25000" dirty="0" smtClean="0">
                <a:latin typeface="Arial"/>
                <a:cs typeface="Arial"/>
              </a:rPr>
              <a:t>3</a:t>
            </a:r>
            <a:r>
              <a:rPr lang="en-US" sz="2800" baseline="30000" dirty="0" smtClean="0">
                <a:latin typeface="Arial"/>
                <a:cs typeface="Arial"/>
              </a:rPr>
              <a:t>-</a:t>
            </a:r>
            <a:r>
              <a:rPr lang="en-US" sz="2800" dirty="0" smtClean="0">
                <a:latin typeface="Arial"/>
                <a:cs typeface="Arial"/>
              </a:rPr>
              <a:t>] (</a:t>
            </a:r>
            <a:r>
              <a:rPr lang="en-US" sz="2800" dirty="0" err="1" smtClean="0">
                <a:latin typeface="Arial"/>
                <a:cs typeface="Arial"/>
              </a:rPr>
              <a:t>μM</a:t>
            </a:r>
            <a:r>
              <a:rPr lang="en-US" sz="2800" dirty="0" smtClean="0">
                <a:latin typeface="Arial"/>
                <a:cs typeface="Arial"/>
              </a:rPr>
              <a:t>)</a:t>
            </a:r>
            <a:endParaRPr lang="en-US" sz="2800" dirty="0">
              <a:latin typeface="Arial"/>
              <a:cs typeface="Arial"/>
            </a:endParaRPr>
          </a:p>
        </p:txBody>
      </p:sp>
      <p:sp>
        <p:nvSpPr>
          <p:cNvPr id="7" name="TextBox 6"/>
          <p:cNvSpPr txBox="1"/>
          <p:nvPr/>
        </p:nvSpPr>
        <p:spPr>
          <a:xfrm>
            <a:off x="381086" y="4424567"/>
            <a:ext cx="3623135" cy="523220"/>
          </a:xfrm>
          <a:prstGeom prst="rect">
            <a:avLst/>
          </a:prstGeom>
          <a:noFill/>
        </p:spPr>
        <p:txBody>
          <a:bodyPr wrap="square" rtlCol="0">
            <a:spAutoFit/>
          </a:bodyPr>
          <a:lstStyle/>
          <a:p>
            <a:pPr algn="r"/>
            <a:r>
              <a:rPr lang="en-US" sz="2800" dirty="0" smtClean="0">
                <a:latin typeface="Arial"/>
                <a:cs typeface="Arial"/>
              </a:rPr>
              <a:t>Surface [PO</a:t>
            </a:r>
            <a:r>
              <a:rPr lang="en-US" sz="2800" baseline="-25000" dirty="0" smtClean="0">
                <a:latin typeface="Arial"/>
                <a:cs typeface="Arial"/>
              </a:rPr>
              <a:t>4</a:t>
            </a:r>
            <a:r>
              <a:rPr lang="en-US" sz="2800" baseline="30000" dirty="0" smtClean="0">
                <a:latin typeface="Arial"/>
                <a:cs typeface="Arial"/>
              </a:rPr>
              <a:t>3-</a:t>
            </a:r>
            <a:r>
              <a:rPr lang="en-US" sz="2800" dirty="0" smtClean="0">
                <a:latin typeface="Arial"/>
                <a:cs typeface="Arial"/>
              </a:rPr>
              <a:t>] (</a:t>
            </a:r>
            <a:r>
              <a:rPr lang="en-US" sz="2800" dirty="0" err="1" smtClean="0">
                <a:latin typeface="Arial"/>
                <a:cs typeface="Arial"/>
              </a:rPr>
              <a:t>μM</a:t>
            </a:r>
            <a:r>
              <a:rPr lang="en-US" sz="2800" dirty="0" smtClean="0">
                <a:latin typeface="Arial"/>
                <a:cs typeface="Arial"/>
              </a:rPr>
              <a:t>)</a:t>
            </a:r>
            <a:endParaRPr lang="en-US" sz="2800" dirty="0">
              <a:latin typeface="Arial"/>
              <a:cs typeface="Arial"/>
            </a:endParaRPr>
          </a:p>
        </p:txBody>
      </p:sp>
    </p:spTree>
    <p:extLst>
      <p:ext uri="{BB962C8B-B14F-4D97-AF65-F5344CB8AC3E}">
        <p14:creationId xmlns:p14="http://schemas.microsoft.com/office/powerpoint/2010/main" val="20347834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29" t="7312" r="2773" b="40628"/>
          <a:stretch/>
        </p:blipFill>
        <p:spPr>
          <a:xfrm>
            <a:off x="440995" y="377195"/>
            <a:ext cx="8061361" cy="2970214"/>
          </a:xfrm>
          <a:prstGeom prst="rect">
            <a:avLst/>
          </a:prstGeom>
        </p:spPr>
      </p:pic>
      <p:pic>
        <p:nvPicPr>
          <p:cNvPr id="5" name="Picture 4"/>
          <p:cNvPicPr>
            <a:picLocks noChangeAspect="1"/>
          </p:cNvPicPr>
          <p:nvPr/>
        </p:nvPicPr>
        <p:blipFill rotWithShape="1">
          <a:blip r:embed="rId3"/>
          <a:srcRect l="1736" t="7312" r="2773" b="40914"/>
          <a:stretch/>
        </p:blipFill>
        <p:spPr>
          <a:xfrm>
            <a:off x="476273" y="3515540"/>
            <a:ext cx="8061361" cy="2947927"/>
          </a:xfrm>
          <a:prstGeom prst="rect">
            <a:avLst/>
          </a:prstGeom>
        </p:spPr>
      </p:pic>
      <p:sp>
        <p:nvSpPr>
          <p:cNvPr id="7" name="Rectangle 6"/>
          <p:cNvSpPr/>
          <p:nvPr/>
        </p:nvSpPr>
        <p:spPr>
          <a:xfrm>
            <a:off x="440995" y="377195"/>
            <a:ext cx="506815" cy="28166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8838" y="272948"/>
            <a:ext cx="672945" cy="307777"/>
          </a:xfrm>
          <a:prstGeom prst="rect">
            <a:avLst/>
          </a:prstGeom>
          <a:noFill/>
        </p:spPr>
        <p:txBody>
          <a:bodyPr wrap="square" rtlCol="0">
            <a:spAutoFit/>
          </a:bodyPr>
          <a:lstStyle/>
          <a:p>
            <a:pPr algn="r"/>
            <a:r>
              <a:rPr lang="en-US" sz="1400" dirty="0" smtClean="0">
                <a:latin typeface="Arial"/>
                <a:cs typeface="Arial"/>
              </a:rPr>
              <a:t>0</a:t>
            </a:r>
            <a:endParaRPr lang="en-US" sz="1400" dirty="0">
              <a:latin typeface="Arial"/>
              <a:cs typeface="Arial"/>
            </a:endParaRPr>
          </a:p>
        </p:txBody>
      </p:sp>
      <p:sp>
        <p:nvSpPr>
          <p:cNvPr id="8" name="TextBox 7"/>
          <p:cNvSpPr txBox="1"/>
          <p:nvPr/>
        </p:nvSpPr>
        <p:spPr>
          <a:xfrm>
            <a:off x="338838" y="771470"/>
            <a:ext cx="672945" cy="307777"/>
          </a:xfrm>
          <a:prstGeom prst="rect">
            <a:avLst/>
          </a:prstGeom>
          <a:noFill/>
        </p:spPr>
        <p:txBody>
          <a:bodyPr wrap="square" rtlCol="0">
            <a:spAutoFit/>
          </a:bodyPr>
          <a:lstStyle/>
          <a:p>
            <a:pPr algn="r"/>
            <a:r>
              <a:rPr lang="en-US" sz="1400" dirty="0" smtClean="0">
                <a:latin typeface="Arial"/>
                <a:cs typeface="Arial"/>
              </a:rPr>
              <a:t>1000</a:t>
            </a:r>
            <a:endParaRPr lang="en-US" sz="1400" dirty="0">
              <a:latin typeface="Arial"/>
              <a:cs typeface="Arial"/>
            </a:endParaRPr>
          </a:p>
        </p:txBody>
      </p:sp>
      <p:sp>
        <p:nvSpPr>
          <p:cNvPr id="9" name="TextBox 8"/>
          <p:cNvSpPr txBox="1"/>
          <p:nvPr/>
        </p:nvSpPr>
        <p:spPr>
          <a:xfrm>
            <a:off x="338838" y="1247229"/>
            <a:ext cx="672945" cy="307777"/>
          </a:xfrm>
          <a:prstGeom prst="rect">
            <a:avLst/>
          </a:prstGeom>
          <a:noFill/>
        </p:spPr>
        <p:txBody>
          <a:bodyPr wrap="square" rtlCol="0">
            <a:spAutoFit/>
          </a:bodyPr>
          <a:lstStyle/>
          <a:p>
            <a:pPr algn="r"/>
            <a:r>
              <a:rPr lang="en-US" sz="1400" dirty="0" smtClean="0">
                <a:latin typeface="Arial"/>
                <a:cs typeface="Arial"/>
              </a:rPr>
              <a:t>2000</a:t>
            </a:r>
            <a:endParaRPr lang="en-US" sz="1400" dirty="0">
              <a:latin typeface="Arial"/>
              <a:cs typeface="Arial"/>
            </a:endParaRPr>
          </a:p>
        </p:txBody>
      </p:sp>
      <p:sp>
        <p:nvSpPr>
          <p:cNvPr id="10" name="TextBox 9"/>
          <p:cNvSpPr txBox="1"/>
          <p:nvPr/>
        </p:nvSpPr>
        <p:spPr>
          <a:xfrm>
            <a:off x="338838" y="1745751"/>
            <a:ext cx="672945" cy="307777"/>
          </a:xfrm>
          <a:prstGeom prst="rect">
            <a:avLst/>
          </a:prstGeom>
          <a:noFill/>
        </p:spPr>
        <p:txBody>
          <a:bodyPr wrap="square" rtlCol="0">
            <a:spAutoFit/>
          </a:bodyPr>
          <a:lstStyle/>
          <a:p>
            <a:pPr algn="r"/>
            <a:r>
              <a:rPr lang="en-US" sz="1400" dirty="0" smtClean="0">
                <a:latin typeface="Arial"/>
                <a:cs typeface="Arial"/>
              </a:rPr>
              <a:t>3000</a:t>
            </a:r>
            <a:endParaRPr lang="en-US" sz="1400" dirty="0">
              <a:latin typeface="Arial"/>
              <a:cs typeface="Arial"/>
            </a:endParaRPr>
          </a:p>
        </p:txBody>
      </p:sp>
      <p:sp>
        <p:nvSpPr>
          <p:cNvPr id="11" name="TextBox 10"/>
          <p:cNvSpPr txBox="1"/>
          <p:nvPr/>
        </p:nvSpPr>
        <p:spPr>
          <a:xfrm>
            <a:off x="341211" y="2225316"/>
            <a:ext cx="672945" cy="307777"/>
          </a:xfrm>
          <a:prstGeom prst="rect">
            <a:avLst/>
          </a:prstGeom>
          <a:noFill/>
        </p:spPr>
        <p:txBody>
          <a:bodyPr wrap="square" rtlCol="0">
            <a:spAutoFit/>
          </a:bodyPr>
          <a:lstStyle/>
          <a:p>
            <a:pPr algn="r"/>
            <a:r>
              <a:rPr lang="en-US" sz="1400" dirty="0" smtClean="0">
                <a:latin typeface="Arial"/>
                <a:cs typeface="Arial"/>
              </a:rPr>
              <a:t>4000</a:t>
            </a:r>
            <a:endParaRPr lang="en-US" sz="1400" dirty="0">
              <a:latin typeface="Arial"/>
              <a:cs typeface="Arial"/>
            </a:endParaRPr>
          </a:p>
        </p:txBody>
      </p:sp>
      <p:sp>
        <p:nvSpPr>
          <p:cNvPr id="12" name="TextBox 11"/>
          <p:cNvSpPr txBox="1"/>
          <p:nvPr/>
        </p:nvSpPr>
        <p:spPr>
          <a:xfrm>
            <a:off x="341211" y="2723838"/>
            <a:ext cx="672945" cy="307777"/>
          </a:xfrm>
          <a:prstGeom prst="rect">
            <a:avLst/>
          </a:prstGeom>
          <a:noFill/>
        </p:spPr>
        <p:txBody>
          <a:bodyPr wrap="square" rtlCol="0">
            <a:spAutoFit/>
          </a:bodyPr>
          <a:lstStyle/>
          <a:p>
            <a:pPr algn="r"/>
            <a:r>
              <a:rPr lang="en-US" sz="1400" dirty="0" smtClean="0">
                <a:latin typeface="Arial"/>
                <a:cs typeface="Arial"/>
              </a:rPr>
              <a:t>5000</a:t>
            </a:r>
            <a:endParaRPr lang="en-US" sz="1400" dirty="0">
              <a:latin typeface="Arial"/>
              <a:cs typeface="Arial"/>
            </a:endParaRPr>
          </a:p>
        </p:txBody>
      </p:sp>
      <p:sp>
        <p:nvSpPr>
          <p:cNvPr id="13" name="Rectangle 12"/>
          <p:cNvSpPr/>
          <p:nvPr/>
        </p:nvSpPr>
        <p:spPr>
          <a:xfrm>
            <a:off x="871985" y="3174891"/>
            <a:ext cx="7108578" cy="2369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80320" y="3127574"/>
            <a:ext cx="672945" cy="307777"/>
          </a:xfrm>
          <a:prstGeom prst="rect">
            <a:avLst/>
          </a:prstGeom>
          <a:noFill/>
        </p:spPr>
        <p:txBody>
          <a:bodyPr wrap="square" rtlCol="0">
            <a:spAutoFit/>
          </a:bodyPr>
          <a:lstStyle/>
          <a:p>
            <a:pPr algn="ctr"/>
            <a:r>
              <a:rPr lang="en-US" sz="1400" dirty="0" smtClean="0">
                <a:latin typeface="Arial"/>
                <a:cs typeface="Arial"/>
              </a:rPr>
              <a:t>30°W</a:t>
            </a:r>
            <a:endParaRPr lang="en-US" sz="1400" dirty="0">
              <a:latin typeface="Arial"/>
              <a:cs typeface="Arial"/>
            </a:endParaRPr>
          </a:p>
        </p:txBody>
      </p:sp>
      <p:sp>
        <p:nvSpPr>
          <p:cNvPr id="15" name="TextBox 14"/>
          <p:cNvSpPr txBox="1"/>
          <p:nvPr/>
        </p:nvSpPr>
        <p:spPr>
          <a:xfrm>
            <a:off x="2401826" y="3123000"/>
            <a:ext cx="672945" cy="307777"/>
          </a:xfrm>
          <a:prstGeom prst="rect">
            <a:avLst/>
          </a:prstGeom>
          <a:noFill/>
        </p:spPr>
        <p:txBody>
          <a:bodyPr wrap="square" rtlCol="0">
            <a:spAutoFit/>
          </a:bodyPr>
          <a:lstStyle/>
          <a:p>
            <a:pPr algn="ctr"/>
            <a:r>
              <a:rPr lang="en-US" sz="1400" dirty="0" smtClean="0">
                <a:latin typeface="Arial"/>
                <a:cs typeface="Arial"/>
              </a:rPr>
              <a:t>20°W</a:t>
            </a:r>
            <a:endParaRPr lang="en-US" sz="1400" dirty="0">
              <a:latin typeface="Arial"/>
              <a:cs typeface="Arial"/>
            </a:endParaRPr>
          </a:p>
        </p:txBody>
      </p:sp>
      <p:sp>
        <p:nvSpPr>
          <p:cNvPr id="16" name="TextBox 15"/>
          <p:cNvSpPr txBox="1"/>
          <p:nvPr/>
        </p:nvSpPr>
        <p:spPr>
          <a:xfrm>
            <a:off x="4003625" y="3123764"/>
            <a:ext cx="672945" cy="307777"/>
          </a:xfrm>
          <a:prstGeom prst="rect">
            <a:avLst/>
          </a:prstGeom>
          <a:noFill/>
        </p:spPr>
        <p:txBody>
          <a:bodyPr wrap="square" rtlCol="0">
            <a:spAutoFit/>
          </a:bodyPr>
          <a:lstStyle/>
          <a:p>
            <a:pPr algn="ctr"/>
            <a:r>
              <a:rPr lang="en-US" sz="1400" dirty="0" smtClean="0">
                <a:latin typeface="Arial"/>
                <a:cs typeface="Arial"/>
              </a:rPr>
              <a:t>10°W</a:t>
            </a:r>
            <a:endParaRPr lang="en-US" sz="1400" dirty="0">
              <a:latin typeface="Arial"/>
              <a:cs typeface="Arial"/>
            </a:endParaRPr>
          </a:p>
        </p:txBody>
      </p:sp>
      <p:sp>
        <p:nvSpPr>
          <p:cNvPr id="17" name="TextBox 16"/>
          <p:cNvSpPr txBox="1"/>
          <p:nvPr/>
        </p:nvSpPr>
        <p:spPr>
          <a:xfrm>
            <a:off x="5625131" y="3119190"/>
            <a:ext cx="672945" cy="307777"/>
          </a:xfrm>
          <a:prstGeom prst="rect">
            <a:avLst/>
          </a:prstGeom>
          <a:noFill/>
        </p:spPr>
        <p:txBody>
          <a:bodyPr wrap="square" rtlCol="0">
            <a:spAutoFit/>
          </a:bodyPr>
          <a:lstStyle/>
          <a:p>
            <a:pPr algn="ctr"/>
            <a:r>
              <a:rPr lang="en-US" sz="1400" dirty="0" smtClean="0">
                <a:latin typeface="Arial"/>
                <a:cs typeface="Arial"/>
              </a:rPr>
              <a:t>0°</a:t>
            </a:r>
            <a:endParaRPr lang="en-US" sz="1400" dirty="0">
              <a:latin typeface="Arial"/>
              <a:cs typeface="Arial"/>
            </a:endParaRPr>
          </a:p>
        </p:txBody>
      </p:sp>
      <p:sp>
        <p:nvSpPr>
          <p:cNvPr id="18" name="TextBox 17"/>
          <p:cNvSpPr txBox="1"/>
          <p:nvPr/>
        </p:nvSpPr>
        <p:spPr>
          <a:xfrm>
            <a:off x="7198497" y="3123764"/>
            <a:ext cx="672945" cy="307777"/>
          </a:xfrm>
          <a:prstGeom prst="rect">
            <a:avLst/>
          </a:prstGeom>
          <a:noFill/>
        </p:spPr>
        <p:txBody>
          <a:bodyPr wrap="square" rtlCol="0">
            <a:spAutoFit/>
          </a:bodyPr>
          <a:lstStyle/>
          <a:p>
            <a:pPr algn="ctr"/>
            <a:r>
              <a:rPr lang="en-US" sz="1400" dirty="0" smtClean="0">
                <a:latin typeface="Arial"/>
                <a:cs typeface="Arial"/>
              </a:rPr>
              <a:t>10°E</a:t>
            </a:r>
            <a:endParaRPr lang="en-US" sz="1400" dirty="0">
              <a:latin typeface="Arial"/>
              <a:cs typeface="Arial"/>
            </a:endParaRPr>
          </a:p>
        </p:txBody>
      </p:sp>
      <p:sp>
        <p:nvSpPr>
          <p:cNvPr id="19" name="Rectangle 18"/>
          <p:cNvSpPr/>
          <p:nvPr/>
        </p:nvSpPr>
        <p:spPr>
          <a:xfrm>
            <a:off x="476273" y="3504655"/>
            <a:ext cx="506815" cy="28166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07263" y="6302351"/>
            <a:ext cx="7108578" cy="2369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88601" y="3412924"/>
            <a:ext cx="672945" cy="307777"/>
          </a:xfrm>
          <a:prstGeom prst="rect">
            <a:avLst/>
          </a:prstGeom>
          <a:noFill/>
        </p:spPr>
        <p:txBody>
          <a:bodyPr wrap="square" rtlCol="0">
            <a:spAutoFit/>
          </a:bodyPr>
          <a:lstStyle/>
          <a:p>
            <a:pPr algn="r"/>
            <a:r>
              <a:rPr lang="en-US" sz="1400" dirty="0" smtClean="0">
                <a:latin typeface="Arial"/>
                <a:cs typeface="Arial"/>
              </a:rPr>
              <a:t>0</a:t>
            </a:r>
            <a:endParaRPr lang="en-US" sz="1400" dirty="0">
              <a:latin typeface="Arial"/>
              <a:cs typeface="Arial"/>
            </a:endParaRPr>
          </a:p>
        </p:txBody>
      </p:sp>
      <p:sp>
        <p:nvSpPr>
          <p:cNvPr id="22" name="TextBox 21"/>
          <p:cNvSpPr txBox="1"/>
          <p:nvPr/>
        </p:nvSpPr>
        <p:spPr>
          <a:xfrm>
            <a:off x="388601" y="3911446"/>
            <a:ext cx="672945" cy="307777"/>
          </a:xfrm>
          <a:prstGeom prst="rect">
            <a:avLst/>
          </a:prstGeom>
          <a:noFill/>
        </p:spPr>
        <p:txBody>
          <a:bodyPr wrap="square" rtlCol="0">
            <a:spAutoFit/>
          </a:bodyPr>
          <a:lstStyle/>
          <a:p>
            <a:pPr algn="r"/>
            <a:r>
              <a:rPr lang="en-US" sz="1400" dirty="0" smtClean="0">
                <a:latin typeface="Arial"/>
                <a:cs typeface="Arial"/>
              </a:rPr>
              <a:t>1000</a:t>
            </a:r>
            <a:endParaRPr lang="en-US" sz="1400" dirty="0">
              <a:latin typeface="Arial"/>
              <a:cs typeface="Arial"/>
            </a:endParaRPr>
          </a:p>
        </p:txBody>
      </p:sp>
      <p:sp>
        <p:nvSpPr>
          <p:cNvPr id="23" name="TextBox 22"/>
          <p:cNvSpPr txBox="1"/>
          <p:nvPr/>
        </p:nvSpPr>
        <p:spPr>
          <a:xfrm>
            <a:off x="388601" y="4387205"/>
            <a:ext cx="672945" cy="307777"/>
          </a:xfrm>
          <a:prstGeom prst="rect">
            <a:avLst/>
          </a:prstGeom>
          <a:noFill/>
        </p:spPr>
        <p:txBody>
          <a:bodyPr wrap="square" rtlCol="0">
            <a:spAutoFit/>
          </a:bodyPr>
          <a:lstStyle/>
          <a:p>
            <a:pPr algn="r"/>
            <a:r>
              <a:rPr lang="en-US" sz="1400" dirty="0" smtClean="0">
                <a:latin typeface="Arial"/>
                <a:cs typeface="Arial"/>
              </a:rPr>
              <a:t>2000</a:t>
            </a:r>
            <a:endParaRPr lang="en-US" sz="1400" dirty="0">
              <a:latin typeface="Arial"/>
              <a:cs typeface="Arial"/>
            </a:endParaRPr>
          </a:p>
        </p:txBody>
      </p:sp>
      <p:sp>
        <p:nvSpPr>
          <p:cNvPr id="24" name="TextBox 23"/>
          <p:cNvSpPr txBox="1"/>
          <p:nvPr/>
        </p:nvSpPr>
        <p:spPr>
          <a:xfrm>
            <a:off x="388601" y="4885727"/>
            <a:ext cx="672945" cy="307777"/>
          </a:xfrm>
          <a:prstGeom prst="rect">
            <a:avLst/>
          </a:prstGeom>
          <a:noFill/>
        </p:spPr>
        <p:txBody>
          <a:bodyPr wrap="square" rtlCol="0">
            <a:spAutoFit/>
          </a:bodyPr>
          <a:lstStyle/>
          <a:p>
            <a:pPr algn="r"/>
            <a:r>
              <a:rPr lang="en-US" sz="1400" dirty="0" smtClean="0">
                <a:latin typeface="Arial"/>
                <a:cs typeface="Arial"/>
              </a:rPr>
              <a:t>3000</a:t>
            </a:r>
            <a:endParaRPr lang="en-US" sz="1400" dirty="0">
              <a:latin typeface="Arial"/>
              <a:cs typeface="Arial"/>
            </a:endParaRPr>
          </a:p>
        </p:txBody>
      </p:sp>
      <p:sp>
        <p:nvSpPr>
          <p:cNvPr id="25" name="TextBox 24"/>
          <p:cNvSpPr txBox="1"/>
          <p:nvPr/>
        </p:nvSpPr>
        <p:spPr>
          <a:xfrm>
            <a:off x="390974" y="5365292"/>
            <a:ext cx="672945" cy="307777"/>
          </a:xfrm>
          <a:prstGeom prst="rect">
            <a:avLst/>
          </a:prstGeom>
          <a:noFill/>
        </p:spPr>
        <p:txBody>
          <a:bodyPr wrap="square" rtlCol="0">
            <a:spAutoFit/>
          </a:bodyPr>
          <a:lstStyle/>
          <a:p>
            <a:pPr algn="r"/>
            <a:r>
              <a:rPr lang="en-US" sz="1400" dirty="0" smtClean="0">
                <a:latin typeface="Arial"/>
                <a:cs typeface="Arial"/>
              </a:rPr>
              <a:t>4000</a:t>
            </a:r>
            <a:endParaRPr lang="en-US" sz="1400" dirty="0">
              <a:latin typeface="Arial"/>
              <a:cs typeface="Arial"/>
            </a:endParaRPr>
          </a:p>
        </p:txBody>
      </p:sp>
      <p:sp>
        <p:nvSpPr>
          <p:cNvPr id="26" name="TextBox 25"/>
          <p:cNvSpPr txBox="1"/>
          <p:nvPr/>
        </p:nvSpPr>
        <p:spPr>
          <a:xfrm>
            <a:off x="390974" y="5863814"/>
            <a:ext cx="672945" cy="307777"/>
          </a:xfrm>
          <a:prstGeom prst="rect">
            <a:avLst/>
          </a:prstGeom>
          <a:noFill/>
        </p:spPr>
        <p:txBody>
          <a:bodyPr wrap="square" rtlCol="0">
            <a:spAutoFit/>
          </a:bodyPr>
          <a:lstStyle/>
          <a:p>
            <a:pPr algn="r"/>
            <a:r>
              <a:rPr lang="en-US" sz="1400" dirty="0" smtClean="0">
                <a:latin typeface="Arial"/>
                <a:cs typeface="Arial"/>
              </a:rPr>
              <a:t>5000</a:t>
            </a:r>
            <a:endParaRPr lang="en-US" sz="1400" dirty="0">
              <a:latin typeface="Arial"/>
              <a:cs typeface="Arial"/>
            </a:endParaRPr>
          </a:p>
        </p:txBody>
      </p:sp>
      <p:sp>
        <p:nvSpPr>
          <p:cNvPr id="27" name="TextBox 26"/>
          <p:cNvSpPr txBox="1"/>
          <p:nvPr/>
        </p:nvSpPr>
        <p:spPr>
          <a:xfrm>
            <a:off x="830083" y="6267550"/>
            <a:ext cx="672945" cy="307777"/>
          </a:xfrm>
          <a:prstGeom prst="rect">
            <a:avLst/>
          </a:prstGeom>
          <a:noFill/>
        </p:spPr>
        <p:txBody>
          <a:bodyPr wrap="square" rtlCol="0">
            <a:spAutoFit/>
          </a:bodyPr>
          <a:lstStyle/>
          <a:p>
            <a:pPr algn="ctr"/>
            <a:r>
              <a:rPr lang="en-US" sz="1400" dirty="0" smtClean="0">
                <a:latin typeface="Arial"/>
                <a:cs typeface="Arial"/>
              </a:rPr>
              <a:t>30°W</a:t>
            </a:r>
            <a:endParaRPr lang="en-US" sz="1400" dirty="0">
              <a:latin typeface="Arial"/>
              <a:cs typeface="Arial"/>
            </a:endParaRPr>
          </a:p>
        </p:txBody>
      </p:sp>
      <p:sp>
        <p:nvSpPr>
          <p:cNvPr id="28" name="TextBox 27"/>
          <p:cNvSpPr txBox="1"/>
          <p:nvPr/>
        </p:nvSpPr>
        <p:spPr>
          <a:xfrm>
            <a:off x="2451589" y="6262976"/>
            <a:ext cx="672945" cy="307777"/>
          </a:xfrm>
          <a:prstGeom prst="rect">
            <a:avLst/>
          </a:prstGeom>
          <a:noFill/>
        </p:spPr>
        <p:txBody>
          <a:bodyPr wrap="square" rtlCol="0">
            <a:spAutoFit/>
          </a:bodyPr>
          <a:lstStyle/>
          <a:p>
            <a:pPr algn="ctr"/>
            <a:r>
              <a:rPr lang="en-US" sz="1400" dirty="0" smtClean="0">
                <a:latin typeface="Arial"/>
                <a:cs typeface="Arial"/>
              </a:rPr>
              <a:t>20°W</a:t>
            </a:r>
            <a:endParaRPr lang="en-US" sz="1400" dirty="0">
              <a:latin typeface="Arial"/>
              <a:cs typeface="Arial"/>
            </a:endParaRPr>
          </a:p>
        </p:txBody>
      </p:sp>
      <p:sp>
        <p:nvSpPr>
          <p:cNvPr id="29" name="TextBox 28"/>
          <p:cNvSpPr txBox="1"/>
          <p:nvPr/>
        </p:nvSpPr>
        <p:spPr>
          <a:xfrm>
            <a:off x="4053388" y="6263740"/>
            <a:ext cx="672945" cy="307777"/>
          </a:xfrm>
          <a:prstGeom prst="rect">
            <a:avLst/>
          </a:prstGeom>
          <a:noFill/>
        </p:spPr>
        <p:txBody>
          <a:bodyPr wrap="square" rtlCol="0">
            <a:spAutoFit/>
          </a:bodyPr>
          <a:lstStyle/>
          <a:p>
            <a:pPr algn="ctr"/>
            <a:r>
              <a:rPr lang="en-US" sz="1400" dirty="0" smtClean="0">
                <a:latin typeface="Arial"/>
                <a:cs typeface="Arial"/>
              </a:rPr>
              <a:t>10°W</a:t>
            </a:r>
            <a:endParaRPr lang="en-US" sz="1400" dirty="0">
              <a:latin typeface="Arial"/>
              <a:cs typeface="Arial"/>
            </a:endParaRPr>
          </a:p>
        </p:txBody>
      </p:sp>
      <p:sp>
        <p:nvSpPr>
          <p:cNvPr id="30" name="TextBox 29"/>
          <p:cNvSpPr txBox="1"/>
          <p:nvPr/>
        </p:nvSpPr>
        <p:spPr>
          <a:xfrm>
            <a:off x="5674894" y="6259166"/>
            <a:ext cx="672945" cy="307777"/>
          </a:xfrm>
          <a:prstGeom prst="rect">
            <a:avLst/>
          </a:prstGeom>
          <a:noFill/>
        </p:spPr>
        <p:txBody>
          <a:bodyPr wrap="square" rtlCol="0">
            <a:spAutoFit/>
          </a:bodyPr>
          <a:lstStyle/>
          <a:p>
            <a:pPr algn="ctr"/>
            <a:r>
              <a:rPr lang="en-US" sz="1400" dirty="0" smtClean="0">
                <a:latin typeface="Arial"/>
                <a:cs typeface="Arial"/>
              </a:rPr>
              <a:t>0°</a:t>
            </a:r>
            <a:endParaRPr lang="en-US" sz="1400" dirty="0">
              <a:latin typeface="Arial"/>
              <a:cs typeface="Arial"/>
            </a:endParaRPr>
          </a:p>
        </p:txBody>
      </p:sp>
      <p:sp>
        <p:nvSpPr>
          <p:cNvPr id="31" name="TextBox 30"/>
          <p:cNvSpPr txBox="1"/>
          <p:nvPr/>
        </p:nvSpPr>
        <p:spPr>
          <a:xfrm>
            <a:off x="7248260" y="6263740"/>
            <a:ext cx="672945" cy="307777"/>
          </a:xfrm>
          <a:prstGeom prst="rect">
            <a:avLst/>
          </a:prstGeom>
          <a:noFill/>
        </p:spPr>
        <p:txBody>
          <a:bodyPr wrap="square" rtlCol="0">
            <a:spAutoFit/>
          </a:bodyPr>
          <a:lstStyle/>
          <a:p>
            <a:pPr algn="ctr"/>
            <a:r>
              <a:rPr lang="en-US" sz="1400" dirty="0" smtClean="0">
                <a:latin typeface="Arial"/>
                <a:cs typeface="Arial"/>
              </a:rPr>
              <a:t>10°E</a:t>
            </a:r>
            <a:endParaRPr lang="en-US" sz="1400" dirty="0">
              <a:latin typeface="Arial"/>
              <a:cs typeface="Arial"/>
            </a:endParaRPr>
          </a:p>
        </p:txBody>
      </p:sp>
      <p:sp>
        <p:nvSpPr>
          <p:cNvPr id="32" name="Rectangle 31"/>
          <p:cNvSpPr/>
          <p:nvPr/>
        </p:nvSpPr>
        <p:spPr>
          <a:xfrm>
            <a:off x="8312296" y="377195"/>
            <a:ext cx="190060" cy="297021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8226994" y="378031"/>
            <a:ext cx="672945" cy="307777"/>
          </a:xfrm>
          <a:prstGeom prst="rect">
            <a:avLst/>
          </a:prstGeom>
          <a:noFill/>
        </p:spPr>
        <p:txBody>
          <a:bodyPr wrap="square" rtlCol="0">
            <a:spAutoFit/>
          </a:bodyPr>
          <a:lstStyle/>
          <a:p>
            <a:r>
              <a:rPr lang="en-US" sz="1400" dirty="0" smtClean="0">
                <a:latin typeface="Arial"/>
                <a:cs typeface="Arial"/>
              </a:rPr>
              <a:t>40</a:t>
            </a:r>
            <a:endParaRPr lang="en-US" sz="1400" dirty="0">
              <a:latin typeface="Arial"/>
              <a:cs typeface="Arial"/>
            </a:endParaRPr>
          </a:p>
        </p:txBody>
      </p:sp>
      <p:sp>
        <p:nvSpPr>
          <p:cNvPr id="34" name="TextBox 33"/>
          <p:cNvSpPr txBox="1"/>
          <p:nvPr/>
        </p:nvSpPr>
        <p:spPr>
          <a:xfrm>
            <a:off x="8226994" y="999754"/>
            <a:ext cx="672945" cy="307777"/>
          </a:xfrm>
          <a:prstGeom prst="rect">
            <a:avLst/>
          </a:prstGeom>
          <a:noFill/>
        </p:spPr>
        <p:txBody>
          <a:bodyPr wrap="square" rtlCol="0">
            <a:spAutoFit/>
          </a:bodyPr>
          <a:lstStyle/>
          <a:p>
            <a:r>
              <a:rPr lang="en-US" sz="1400" dirty="0" smtClean="0">
                <a:latin typeface="Arial"/>
                <a:cs typeface="Arial"/>
              </a:rPr>
              <a:t>30</a:t>
            </a:r>
            <a:endParaRPr lang="en-US" sz="1400" dirty="0">
              <a:latin typeface="Arial"/>
              <a:cs typeface="Arial"/>
            </a:endParaRPr>
          </a:p>
        </p:txBody>
      </p:sp>
      <p:sp>
        <p:nvSpPr>
          <p:cNvPr id="35" name="TextBox 34"/>
          <p:cNvSpPr txBox="1"/>
          <p:nvPr/>
        </p:nvSpPr>
        <p:spPr>
          <a:xfrm>
            <a:off x="8226994" y="1636622"/>
            <a:ext cx="672945" cy="307777"/>
          </a:xfrm>
          <a:prstGeom prst="rect">
            <a:avLst/>
          </a:prstGeom>
          <a:noFill/>
        </p:spPr>
        <p:txBody>
          <a:bodyPr wrap="square" rtlCol="0">
            <a:spAutoFit/>
          </a:bodyPr>
          <a:lstStyle/>
          <a:p>
            <a:r>
              <a:rPr lang="en-US" sz="1400" dirty="0" smtClean="0">
                <a:latin typeface="Arial"/>
                <a:cs typeface="Arial"/>
              </a:rPr>
              <a:t>20</a:t>
            </a:r>
            <a:endParaRPr lang="en-US" sz="1400" dirty="0">
              <a:latin typeface="Arial"/>
              <a:cs typeface="Arial"/>
            </a:endParaRPr>
          </a:p>
        </p:txBody>
      </p:sp>
      <p:sp>
        <p:nvSpPr>
          <p:cNvPr id="36" name="TextBox 35"/>
          <p:cNvSpPr txBox="1"/>
          <p:nvPr/>
        </p:nvSpPr>
        <p:spPr>
          <a:xfrm>
            <a:off x="8226994" y="2305730"/>
            <a:ext cx="672945" cy="307777"/>
          </a:xfrm>
          <a:prstGeom prst="rect">
            <a:avLst/>
          </a:prstGeom>
          <a:noFill/>
        </p:spPr>
        <p:txBody>
          <a:bodyPr wrap="square" rtlCol="0">
            <a:spAutoFit/>
          </a:bodyPr>
          <a:lstStyle/>
          <a:p>
            <a:r>
              <a:rPr lang="en-US" sz="1400" dirty="0" smtClean="0">
                <a:latin typeface="Arial"/>
                <a:cs typeface="Arial"/>
              </a:rPr>
              <a:t>10</a:t>
            </a:r>
            <a:endParaRPr lang="en-US" sz="1400" dirty="0">
              <a:latin typeface="Arial"/>
              <a:cs typeface="Arial"/>
            </a:endParaRPr>
          </a:p>
        </p:txBody>
      </p:sp>
      <p:sp>
        <p:nvSpPr>
          <p:cNvPr id="37" name="TextBox 36"/>
          <p:cNvSpPr txBox="1"/>
          <p:nvPr/>
        </p:nvSpPr>
        <p:spPr>
          <a:xfrm>
            <a:off x="8229367" y="2917973"/>
            <a:ext cx="672945" cy="307777"/>
          </a:xfrm>
          <a:prstGeom prst="rect">
            <a:avLst/>
          </a:prstGeom>
          <a:noFill/>
        </p:spPr>
        <p:txBody>
          <a:bodyPr wrap="square" rtlCol="0">
            <a:spAutoFit/>
          </a:bodyPr>
          <a:lstStyle/>
          <a:p>
            <a:r>
              <a:rPr lang="en-US" sz="1400" dirty="0" smtClean="0">
                <a:latin typeface="Arial"/>
                <a:cs typeface="Arial"/>
              </a:rPr>
              <a:t>0</a:t>
            </a:r>
            <a:endParaRPr lang="en-US" sz="1400" dirty="0">
              <a:latin typeface="Arial"/>
              <a:cs typeface="Arial"/>
            </a:endParaRPr>
          </a:p>
        </p:txBody>
      </p:sp>
      <p:sp>
        <p:nvSpPr>
          <p:cNvPr id="39" name="Rectangle 38"/>
          <p:cNvSpPr/>
          <p:nvPr/>
        </p:nvSpPr>
        <p:spPr>
          <a:xfrm>
            <a:off x="8344344" y="3665846"/>
            <a:ext cx="190060" cy="297021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8259042" y="4161708"/>
            <a:ext cx="672945" cy="307777"/>
          </a:xfrm>
          <a:prstGeom prst="rect">
            <a:avLst/>
          </a:prstGeom>
          <a:noFill/>
        </p:spPr>
        <p:txBody>
          <a:bodyPr wrap="square" rtlCol="0">
            <a:spAutoFit/>
          </a:bodyPr>
          <a:lstStyle/>
          <a:p>
            <a:r>
              <a:rPr lang="en-US" sz="1400" dirty="0" smtClean="0">
                <a:latin typeface="Arial"/>
                <a:cs typeface="Arial"/>
              </a:rPr>
              <a:t>2.0</a:t>
            </a:r>
            <a:endParaRPr lang="en-US" sz="1400" dirty="0">
              <a:latin typeface="Arial"/>
              <a:cs typeface="Arial"/>
            </a:endParaRPr>
          </a:p>
        </p:txBody>
      </p:sp>
      <p:sp>
        <p:nvSpPr>
          <p:cNvPr id="41" name="TextBox 40"/>
          <p:cNvSpPr txBox="1"/>
          <p:nvPr/>
        </p:nvSpPr>
        <p:spPr>
          <a:xfrm>
            <a:off x="8259042" y="4641276"/>
            <a:ext cx="672945" cy="307777"/>
          </a:xfrm>
          <a:prstGeom prst="rect">
            <a:avLst/>
          </a:prstGeom>
          <a:noFill/>
        </p:spPr>
        <p:txBody>
          <a:bodyPr wrap="square" rtlCol="0">
            <a:spAutoFit/>
          </a:bodyPr>
          <a:lstStyle/>
          <a:p>
            <a:r>
              <a:rPr lang="en-US" sz="1400" dirty="0" smtClean="0">
                <a:latin typeface="Arial"/>
                <a:cs typeface="Arial"/>
              </a:rPr>
              <a:t>1.5</a:t>
            </a:r>
            <a:endParaRPr lang="en-US" sz="1400" dirty="0">
              <a:latin typeface="Arial"/>
              <a:cs typeface="Arial"/>
            </a:endParaRPr>
          </a:p>
        </p:txBody>
      </p:sp>
      <p:sp>
        <p:nvSpPr>
          <p:cNvPr id="42" name="TextBox 41"/>
          <p:cNvSpPr txBox="1"/>
          <p:nvPr/>
        </p:nvSpPr>
        <p:spPr>
          <a:xfrm>
            <a:off x="8259042" y="5126512"/>
            <a:ext cx="672945" cy="307777"/>
          </a:xfrm>
          <a:prstGeom prst="rect">
            <a:avLst/>
          </a:prstGeom>
          <a:noFill/>
        </p:spPr>
        <p:txBody>
          <a:bodyPr wrap="square" rtlCol="0">
            <a:spAutoFit/>
          </a:bodyPr>
          <a:lstStyle/>
          <a:p>
            <a:r>
              <a:rPr lang="en-US" sz="1400" dirty="0" smtClean="0">
                <a:latin typeface="Arial"/>
                <a:cs typeface="Arial"/>
              </a:rPr>
              <a:t>1.0</a:t>
            </a:r>
            <a:endParaRPr lang="en-US" sz="1400" dirty="0">
              <a:latin typeface="Arial"/>
              <a:cs typeface="Arial"/>
            </a:endParaRPr>
          </a:p>
        </p:txBody>
      </p:sp>
      <p:sp>
        <p:nvSpPr>
          <p:cNvPr id="43" name="TextBox 42"/>
          <p:cNvSpPr txBox="1"/>
          <p:nvPr/>
        </p:nvSpPr>
        <p:spPr>
          <a:xfrm>
            <a:off x="8259042" y="5587126"/>
            <a:ext cx="672945" cy="307777"/>
          </a:xfrm>
          <a:prstGeom prst="rect">
            <a:avLst/>
          </a:prstGeom>
          <a:noFill/>
        </p:spPr>
        <p:txBody>
          <a:bodyPr wrap="square" rtlCol="0">
            <a:spAutoFit/>
          </a:bodyPr>
          <a:lstStyle/>
          <a:p>
            <a:r>
              <a:rPr lang="en-US" sz="1400" dirty="0" smtClean="0">
                <a:latin typeface="Arial"/>
                <a:cs typeface="Arial"/>
              </a:rPr>
              <a:t>0.5</a:t>
            </a:r>
            <a:endParaRPr lang="en-US" sz="1400" dirty="0">
              <a:latin typeface="Arial"/>
              <a:cs typeface="Arial"/>
            </a:endParaRPr>
          </a:p>
        </p:txBody>
      </p:sp>
      <p:sp>
        <p:nvSpPr>
          <p:cNvPr id="44" name="TextBox 43"/>
          <p:cNvSpPr txBox="1"/>
          <p:nvPr/>
        </p:nvSpPr>
        <p:spPr>
          <a:xfrm>
            <a:off x="8261415" y="6057214"/>
            <a:ext cx="672945" cy="307777"/>
          </a:xfrm>
          <a:prstGeom prst="rect">
            <a:avLst/>
          </a:prstGeom>
          <a:noFill/>
        </p:spPr>
        <p:txBody>
          <a:bodyPr wrap="square" rtlCol="0">
            <a:spAutoFit/>
          </a:bodyPr>
          <a:lstStyle/>
          <a:p>
            <a:r>
              <a:rPr lang="en-US" sz="1400" dirty="0" smtClean="0">
                <a:latin typeface="Arial"/>
                <a:cs typeface="Arial"/>
              </a:rPr>
              <a:t>0</a:t>
            </a:r>
            <a:endParaRPr lang="en-US" sz="1400" dirty="0">
              <a:latin typeface="Arial"/>
              <a:cs typeface="Arial"/>
            </a:endParaRPr>
          </a:p>
        </p:txBody>
      </p:sp>
      <p:sp>
        <p:nvSpPr>
          <p:cNvPr id="45" name="TextBox 44"/>
          <p:cNvSpPr txBox="1"/>
          <p:nvPr/>
        </p:nvSpPr>
        <p:spPr>
          <a:xfrm>
            <a:off x="8259042" y="3669726"/>
            <a:ext cx="672945" cy="307777"/>
          </a:xfrm>
          <a:prstGeom prst="rect">
            <a:avLst/>
          </a:prstGeom>
          <a:noFill/>
        </p:spPr>
        <p:txBody>
          <a:bodyPr wrap="square" rtlCol="0">
            <a:spAutoFit/>
          </a:bodyPr>
          <a:lstStyle/>
          <a:p>
            <a:r>
              <a:rPr lang="en-US" sz="1400" dirty="0" smtClean="0">
                <a:latin typeface="Arial"/>
                <a:cs typeface="Arial"/>
              </a:rPr>
              <a:t>2.5</a:t>
            </a:r>
            <a:endParaRPr lang="en-US" sz="1400" dirty="0">
              <a:latin typeface="Arial"/>
              <a:cs typeface="Arial"/>
            </a:endParaRPr>
          </a:p>
        </p:txBody>
      </p:sp>
      <p:sp>
        <p:nvSpPr>
          <p:cNvPr id="46" name="TextBox 45"/>
          <p:cNvSpPr txBox="1"/>
          <p:nvPr/>
        </p:nvSpPr>
        <p:spPr>
          <a:xfrm>
            <a:off x="5386396" y="2321839"/>
            <a:ext cx="3623135" cy="400110"/>
          </a:xfrm>
          <a:prstGeom prst="rect">
            <a:avLst/>
          </a:prstGeom>
          <a:noFill/>
        </p:spPr>
        <p:txBody>
          <a:bodyPr wrap="square" rtlCol="0">
            <a:spAutoFit/>
          </a:bodyPr>
          <a:lstStyle/>
          <a:p>
            <a:r>
              <a:rPr lang="en-US" sz="2000" b="1" dirty="0" smtClean="0">
                <a:latin typeface="Arial"/>
                <a:cs typeface="Arial"/>
              </a:rPr>
              <a:t>[NO</a:t>
            </a:r>
            <a:r>
              <a:rPr lang="en-US" sz="2000" b="1" baseline="-25000" dirty="0" smtClean="0">
                <a:latin typeface="Arial"/>
                <a:cs typeface="Arial"/>
              </a:rPr>
              <a:t>3</a:t>
            </a:r>
            <a:r>
              <a:rPr lang="en-US" sz="2000" b="1" baseline="30000" dirty="0" smtClean="0">
                <a:latin typeface="Arial"/>
                <a:cs typeface="Arial"/>
              </a:rPr>
              <a:t>-</a:t>
            </a:r>
            <a:r>
              <a:rPr lang="en-US" sz="2000" b="1" dirty="0" smtClean="0">
                <a:latin typeface="Arial"/>
                <a:cs typeface="Arial"/>
              </a:rPr>
              <a:t>] </a:t>
            </a:r>
            <a:r>
              <a:rPr lang="en-US" sz="2000" dirty="0" smtClean="0">
                <a:latin typeface="Arial"/>
                <a:cs typeface="Arial"/>
              </a:rPr>
              <a:t>(</a:t>
            </a:r>
            <a:r>
              <a:rPr lang="en-US" sz="2000" dirty="0" err="1" smtClean="0">
                <a:latin typeface="Arial"/>
                <a:cs typeface="Arial"/>
              </a:rPr>
              <a:t>μmol</a:t>
            </a:r>
            <a:r>
              <a:rPr lang="en-US" sz="2000" dirty="0" smtClean="0">
                <a:latin typeface="Arial"/>
                <a:cs typeface="Arial"/>
              </a:rPr>
              <a:t>/kg)</a:t>
            </a:r>
            <a:endParaRPr lang="en-US" sz="2000" dirty="0">
              <a:latin typeface="Arial"/>
              <a:cs typeface="Arial"/>
            </a:endParaRPr>
          </a:p>
        </p:txBody>
      </p:sp>
      <p:sp>
        <p:nvSpPr>
          <p:cNvPr id="47" name="TextBox 46"/>
          <p:cNvSpPr txBox="1"/>
          <p:nvPr/>
        </p:nvSpPr>
        <p:spPr>
          <a:xfrm>
            <a:off x="5434209" y="5431720"/>
            <a:ext cx="3623135" cy="400110"/>
          </a:xfrm>
          <a:prstGeom prst="rect">
            <a:avLst/>
          </a:prstGeom>
          <a:noFill/>
        </p:spPr>
        <p:txBody>
          <a:bodyPr wrap="square" rtlCol="0">
            <a:spAutoFit/>
          </a:bodyPr>
          <a:lstStyle/>
          <a:p>
            <a:r>
              <a:rPr lang="en-US" sz="2000" b="1" dirty="0" smtClean="0">
                <a:latin typeface="Arial"/>
                <a:cs typeface="Arial"/>
              </a:rPr>
              <a:t>[PO</a:t>
            </a:r>
            <a:r>
              <a:rPr lang="en-US" sz="2000" b="1" baseline="-25000" dirty="0" smtClean="0">
                <a:latin typeface="Arial"/>
                <a:cs typeface="Arial"/>
              </a:rPr>
              <a:t>4</a:t>
            </a:r>
            <a:r>
              <a:rPr lang="en-US" sz="2000" b="1" baseline="30000" dirty="0" smtClean="0">
                <a:latin typeface="Arial"/>
                <a:cs typeface="Arial"/>
              </a:rPr>
              <a:t>3-</a:t>
            </a:r>
            <a:r>
              <a:rPr lang="en-US" sz="2000" b="1" dirty="0" smtClean="0">
                <a:latin typeface="Arial"/>
                <a:cs typeface="Arial"/>
              </a:rPr>
              <a:t>] </a:t>
            </a:r>
            <a:r>
              <a:rPr lang="en-US" sz="2000" dirty="0" smtClean="0">
                <a:latin typeface="Arial"/>
                <a:cs typeface="Arial"/>
              </a:rPr>
              <a:t>(</a:t>
            </a:r>
            <a:r>
              <a:rPr lang="en-US" sz="2000" dirty="0" err="1" smtClean="0">
                <a:latin typeface="Arial"/>
                <a:cs typeface="Arial"/>
              </a:rPr>
              <a:t>μmol</a:t>
            </a:r>
            <a:r>
              <a:rPr lang="en-US" sz="2000" dirty="0" smtClean="0">
                <a:latin typeface="Arial"/>
                <a:cs typeface="Arial"/>
              </a:rPr>
              <a:t>/kg)</a:t>
            </a:r>
            <a:endParaRPr lang="en-US" sz="2000" dirty="0">
              <a:latin typeface="Arial"/>
              <a:cs typeface="Arial"/>
            </a:endParaRPr>
          </a:p>
        </p:txBody>
      </p:sp>
      <p:sp>
        <p:nvSpPr>
          <p:cNvPr id="48" name="TextBox 47"/>
          <p:cNvSpPr txBox="1"/>
          <p:nvPr/>
        </p:nvSpPr>
        <p:spPr>
          <a:xfrm>
            <a:off x="6859114" y="6555838"/>
            <a:ext cx="2313454" cy="307777"/>
          </a:xfrm>
          <a:prstGeom prst="rect">
            <a:avLst/>
          </a:prstGeom>
          <a:noFill/>
        </p:spPr>
        <p:txBody>
          <a:bodyPr wrap="none" rtlCol="0">
            <a:spAutoFit/>
          </a:bodyPr>
          <a:lstStyle/>
          <a:p>
            <a:r>
              <a:rPr lang="en-US" sz="1400" dirty="0">
                <a:latin typeface="Arial"/>
                <a:cs typeface="Arial"/>
              </a:rPr>
              <a:t>http://</a:t>
            </a:r>
            <a:r>
              <a:rPr lang="en-US" sz="1400" dirty="0" err="1">
                <a:latin typeface="Arial"/>
                <a:cs typeface="Arial"/>
              </a:rPr>
              <a:t>www.egeotraces.org</a:t>
            </a:r>
            <a:r>
              <a:rPr lang="en-US" sz="1400" dirty="0">
                <a:latin typeface="Arial"/>
                <a:cs typeface="Arial"/>
              </a:rPr>
              <a:t>/</a:t>
            </a:r>
          </a:p>
        </p:txBody>
      </p:sp>
    </p:spTree>
    <p:extLst>
      <p:ext uri="{BB962C8B-B14F-4D97-AF65-F5344CB8AC3E}">
        <p14:creationId xmlns:p14="http://schemas.microsoft.com/office/powerpoint/2010/main" val="39386035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447" t="6949" r="2668" b="42137"/>
          <a:stretch/>
        </p:blipFill>
        <p:spPr>
          <a:xfrm>
            <a:off x="947810" y="3489460"/>
            <a:ext cx="7595093" cy="2901587"/>
          </a:xfrm>
          <a:prstGeom prst="rect">
            <a:avLst/>
          </a:prstGeom>
        </p:spPr>
      </p:pic>
      <p:pic>
        <p:nvPicPr>
          <p:cNvPr id="4" name="Picture 3"/>
          <p:cNvPicPr>
            <a:picLocks noChangeAspect="1"/>
          </p:cNvPicPr>
          <p:nvPr/>
        </p:nvPicPr>
        <p:blipFill rotWithShape="1">
          <a:blip r:embed="rId3"/>
          <a:srcRect l="1929" t="7312" r="2773" b="40628"/>
          <a:stretch/>
        </p:blipFill>
        <p:spPr>
          <a:xfrm>
            <a:off x="440995" y="377195"/>
            <a:ext cx="8061361" cy="2970214"/>
          </a:xfrm>
          <a:prstGeom prst="rect">
            <a:avLst/>
          </a:prstGeom>
        </p:spPr>
      </p:pic>
      <p:sp>
        <p:nvSpPr>
          <p:cNvPr id="7" name="Rectangle 6"/>
          <p:cNvSpPr/>
          <p:nvPr/>
        </p:nvSpPr>
        <p:spPr>
          <a:xfrm>
            <a:off x="440995" y="377195"/>
            <a:ext cx="506815" cy="28166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8838" y="272948"/>
            <a:ext cx="672945" cy="307777"/>
          </a:xfrm>
          <a:prstGeom prst="rect">
            <a:avLst/>
          </a:prstGeom>
          <a:noFill/>
        </p:spPr>
        <p:txBody>
          <a:bodyPr wrap="square" rtlCol="0">
            <a:spAutoFit/>
          </a:bodyPr>
          <a:lstStyle/>
          <a:p>
            <a:pPr algn="r"/>
            <a:r>
              <a:rPr lang="en-US" sz="1400" dirty="0" smtClean="0">
                <a:latin typeface="Arial"/>
                <a:cs typeface="Arial"/>
              </a:rPr>
              <a:t>0</a:t>
            </a:r>
            <a:endParaRPr lang="en-US" sz="1400" dirty="0">
              <a:latin typeface="Arial"/>
              <a:cs typeface="Arial"/>
            </a:endParaRPr>
          </a:p>
        </p:txBody>
      </p:sp>
      <p:sp>
        <p:nvSpPr>
          <p:cNvPr id="8" name="TextBox 7"/>
          <p:cNvSpPr txBox="1"/>
          <p:nvPr/>
        </p:nvSpPr>
        <p:spPr>
          <a:xfrm>
            <a:off x="338838" y="771470"/>
            <a:ext cx="672945" cy="307777"/>
          </a:xfrm>
          <a:prstGeom prst="rect">
            <a:avLst/>
          </a:prstGeom>
          <a:noFill/>
        </p:spPr>
        <p:txBody>
          <a:bodyPr wrap="square" rtlCol="0">
            <a:spAutoFit/>
          </a:bodyPr>
          <a:lstStyle/>
          <a:p>
            <a:pPr algn="r"/>
            <a:r>
              <a:rPr lang="en-US" sz="1400" dirty="0" smtClean="0">
                <a:latin typeface="Arial"/>
                <a:cs typeface="Arial"/>
              </a:rPr>
              <a:t>1000</a:t>
            </a:r>
            <a:endParaRPr lang="en-US" sz="1400" dirty="0">
              <a:latin typeface="Arial"/>
              <a:cs typeface="Arial"/>
            </a:endParaRPr>
          </a:p>
        </p:txBody>
      </p:sp>
      <p:sp>
        <p:nvSpPr>
          <p:cNvPr id="9" name="TextBox 8"/>
          <p:cNvSpPr txBox="1"/>
          <p:nvPr/>
        </p:nvSpPr>
        <p:spPr>
          <a:xfrm>
            <a:off x="338838" y="1247229"/>
            <a:ext cx="672945" cy="307777"/>
          </a:xfrm>
          <a:prstGeom prst="rect">
            <a:avLst/>
          </a:prstGeom>
          <a:noFill/>
        </p:spPr>
        <p:txBody>
          <a:bodyPr wrap="square" rtlCol="0">
            <a:spAutoFit/>
          </a:bodyPr>
          <a:lstStyle/>
          <a:p>
            <a:pPr algn="r"/>
            <a:r>
              <a:rPr lang="en-US" sz="1400" dirty="0" smtClean="0">
                <a:latin typeface="Arial"/>
                <a:cs typeface="Arial"/>
              </a:rPr>
              <a:t>2000</a:t>
            </a:r>
            <a:endParaRPr lang="en-US" sz="1400" dirty="0">
              <a:latin typeface="Arial"/>
              <a:cs typeface="Arial"/>
            </a:endParaRPr>
          </a:p>
        </p:txBody>
      </p:sp>
      <p:sp>
        <p:nvSpPr>
          <p:cNvPr id="10" name="TextBox 9"/>
          <p:cNvSpPr txBox="1"/>
          <p:nvPr/>
        </p:nvSpPr>
        <p:spPr>
          <a:xfrm>
            <a:off x="338838" y="1745751"/>
            <a:ext cx="672945" cy="307777"/>
          </a:xfrm>
          <a:prstGeom prst="rect">
            <a:avLst/>
          </a:prstGeom>
          <a:noFill/>
        </p:spPr>
        <p:txBody>
          <a:bodyPr wrap="square" rtlCol="0">
            <a:spAutoFit/>
          </a:bodyPr>
          <a:lstStyle/>
          <a:p>
            <a:pPr algn="r"/>
            <a:r>
              <a:rPr lang="en-US" sz="1400" dirty="0" smtClean="0">
                <a:latin typeface="Arial"/>
                <a:cs typeface="Arial"/>
              </a:rPr>
              <a:t>3000</a:t>
            </a:r>
            <a:endParaRPr lang="en-US" sz="1400" dirty="0">
              <a:latin typeface="Arial"/>
              <a:cs typeface="Arial"/>
            </a:endParaRPr>
          </a:p>
        </p:txBody>
      </p:sp>
      <p:sp>
        <p:nvSpPr>
          <p:cNvPr id="11" name="TextBox 10"/>
          <p:cNvSpPr txBox="1"/>
          <p:nvPr/>
        </p:nvSpPr>
        <p:spPr>
          <a:xfrm>
            <a:off x="341211" y="2225316"/>
            <a:ext cx="672945" cy="307777"/>
          </a:xfrm>
          <a:prstGeom prst="rect">
            <a:avLst/>
          </a:prstGeom>
          <a:noFill/>
        </p:spPr>
        <p:txBody>
          <a:bodyPr wrap="square" rtlCol="0">
            <a:spAutoFit/>
          </a:bodyPr>
          <a:lstStyle/>
          <a:p>
            <a:pPr algn="r"/>
            <a:r>
              <a:rPr lang="en-US" sz="1400" dirty="0" smtClean="0">
                <a:latin typeface="Arial"/>
                <a:cs typeface="Arial"/>
              </a:rPr>
              <a:t>4000</a:t>
            </a:r>
            <a:endParaRPr lang="en-US" sz="1400" dirty="0">
              <a:latin typeface="Arial"/>
              <a:cs typeface="Arial"/>
            </a:endParaRPr>
          </a:p>
        </p:txBody>
      </p:sp>
      <p:sp>
        <p:nvSpPr>
          <p:cNvPr id="12" name="TextBox 11"/>
          <p:cNvSpPr txBox="1"/>
          <p:nvPr/>
        </p:nvSpPr>
        <p:spPr>
          <a:xfrm>
            <a:off x="341211" y="2723838"/>
            <a:ext cx="672945" cy="307777"/>
          </a:xfrm>
          <a:prstGeom prst="rect">
            <a:avLst/>
          </a:prstGeom>
          <a:noFill/>
        </p:spPr>
        <p:txBody>
          <a:bodyPr wrap="square" rtlCol="0">
            <a:spAutoFit/>
          </a:bodyPr>
          <a:lstStyle/>
          <a:p>
            <a:pPr algn="r"/>
            <a:r>
              <a:rPr lang="en-US" sz="1400" dirty="0" smtClean="0">
                <a:latin typeface="Arial"/>
                <a:cs typeface="Arial"/>
              </a:rPr>
              <a:t>5000</a:t>
            </a:r>
            <a:endParaRPr lang="en-US" sz="1400" dirty="0">
              <a:latin typeface="Arial"/>
              <a:cs typeface="Arial"/>
            </a:endParaRPr>
          </a:p>
        </p:txBody>
      </p:sp>
      <p:sp>
        <p:nvSpPr>
          <p:cNvPr id="13" name="Rectangle 12"/>
          <p:cNvSpPr/>
          <p:nvPr/>
        </p:nvSpPr>
        <p:spPr>
          <a:xfrm>
            <a:off x="871985" y="3174891"/>
            <a:ext cx="7108578" cy="2369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80320" y="3127574"/>
            <a:ext cx="672945" cy="307777"/>
          </a:xfrm>
          <a:prstGeom prst="rect">
            <a:avLst/>
          </a:prstGeom>
          <a:noFill/>
        </p:spPr>
        <p:txBody>
          <a:bodyPr wrap="square" rtlCol="0">
            <a:spAutoFit/>
          </a:bodyPr>
          <a:lstStyle/>
          <a:p>
            <a:pPr algn="ctr"/>
            <a:r>
              <a:rPr lang="en-US" sz="1400" dirty="0" smtClean="0">
                <a:latin typeface="Arial"/>
                <a:cs typeface="Arial"/>
              </a:rPr>
              <a:t>30°W</a:t>
            </a:r>
            <a:endParaRPr lang="en-US" sz="1400" dirty="0">
              <a:latin typeface="Arial"/>
              <a:cs typeface="Arial"/>
            </a:endParaRPr>
          </a:p>
        </p:txBody>
      </p:sp>
      <p:sp>
        <p:nvSpPr>
          <p:cNvPr id="15" name="TextBox 14"/>
          <p:cNvSpPr txBox="1"/>
          <p:nvPr/>
        </p:nvSpPr>
        <p:spPr>
          <a:xfrm>
            <a:off x="2401826" y="3123000"/>
            <a:ext cx="672945" cy="307777"/>
          </a:xfrm>
          <a:prstGeom prst="rect">
            <a:avLst/>
          </a:prstGeom>
          <a:noFill/>
        </p:spPr>
        <p:txBody>
          <a:bodyPr wrap="square" rtlCol="0">
            <a:spAutoFit/>
          </a:bodyPr>
          <a:lstStyle/>
          <a:p>
            <a:pPr algn="ctr"/>
            <a:r>
              <a:rPr lang="en-US" sz="1400" dirty="0" smtClean="0">
                <a:latin typeface="Arial"/>
                <a:cs typeface="Arial"/>
              </a:rPr>
              <a:t>20°W</a:t>
            </a:r>
            <a:endParaRPr lang="en-US" sz="1400" dirty="0">
              <a:latin typeface="Arial"/>
              <a:cs typeface="Arial"/>
            </a:endParaRPr>
          </a:p>
        </p:txBody>
      </p:sp>
      <p:sp>
        <p:nvSpPr>
          <p:cNvPr id="16" name="TextBox 15"/>
          <p:cNvSpPr txBox="1"/>
          <p:nvPr/>
        </p:nvSpPr>
        <p:spPr>
          <a:xfrm>
            <a:off x="4003625" y="3123764"/>
            <a:ext cx="672945" cy="307777"/>
          </a:xfrm>
          <a:prstGeom prst="rect">
            <a:avLst/>
          </a:prstGeom>
          <a:noFill/>
        </p:spPr>
        <p:txBody>
          <a:bodyPr wrap="square" rtlCol="0">
            <a:spAutoFit/>
          </a:bodyPr>
          <a:lstStyle/>
          <a:p>
            <a:pPr algn="ctr"/>
            <a:r>
              <a:rPr lang="en-US" sz="1400" dirty="0" smtClean="0">
                <a:latin typeface="Arial"/>
                <a:cs typeface="Arial"/>
              </a:rPr>
              <a:t>10°W</a:t>
            </a:r>
            <a:endParaRPr lang="en-US" sz="1400" dirty="0">
              <a:latin typeface="Arial"/>
              <a:cs typeface="Arial"/>
            </a:endParaRPr>
          </a:p>
        </p:txBody>
      </p:sp>
      <p:sp>
        <p:nvSpPr>
          <p:cNvPr id="17" name="TextBox 16"/>
          <p:cNvSpPr txBox="1"/>
          <p:nvPr/>
        </p:nvSpPr>
        <p:spPr>
          <a:xfrm>
            <a:off x="5625131" y="3119190"/>
            <a:ext cx="672945" cy="307777"/>
          </a:xfrm>
          <a:prstGeom prst="rect">
            <a:avLst/>
          </a:prstGeom>
          <a:noFill/>
        </p:spPr>
        <p:txBody>
          <a:bodyPr wrap="square" rtlCol="0">
            <a:spAutoFit/>
          </a:bodyPr>
          <a:lstStyle/>
          <a:p>
            <a:pPr algn="ctr"/>
            <a:r>
              <a:rPr lang="en-US" sz="1400" dirty="0" smtClean="0">
                <a:latin typeface="Arial"/>
                <a:cs typeface="Arial"/>
              </a:rPr>
              <a:t>0°</a:t>
            </a:r>
            <a:endParaRPr lang="en-US" sz="1400" dirty="0">
              <a:latin typeface="Arial"/>
              <a:cs typeface="Arial"/>
            </a:endParaRPr>
          </a:p>
        </p:txBody>
      </p:sp>
      <p:sp>
        <p:nvSpPr>
          <p:cNvPr id="18" name="TextBox 17"/>
          <p:cNvSpPr txBox="1"/>
          <p:nvPr/>
        </p:nvSpPr>
        <p:spPr>
          <a:xfrm>
            <a:off x="7198497" y="3123764"/>
            <a:ext cx="672945" cy="307777"/>
          </a:xfrm>
          <a:prstGeom prst="rect">
            <a:avLst/>
          </a:prstGeom>
          <a:noFill/>
        </p:spPr>
        <p:txBody>
          <a:bodyPr wrap="square" rtlCol="0">
            <a:spAutoFit/>
          </a:bodyPr>
          <a:lstStyle/>
          <a:p>
            <a:pPr algn="ctr"/>
            <a:r>
              <a:rPr lang="en-US" sz="1400" dirty="0" smtClean="0">
                <a:latin typeface="Arial"/>
                <a:cs typeface="Arial"/>
              </a:rPr>
              <a:t>10°E</a:t>
            </a:r>
            <a:endParaRPr lang="en-US" sz="1400" dirty="0">
              <a:latin typeface="Arial"/>
              <a:cs typeface="Arial"/>
            </a:endParaRPr>
          </a:p>
        </p:txBody>
      </p:sp>
      <p:sp>
        <p:nvSpPr>
          <p:cNvPr id="19" name="Rectangle 18"/>
          <p:cNvSpPr/>
          <p:nvPr/>
        </p:nvSpPr>
        <p:spPr>
          <a:xfrm>
            <a:off x="476273" y="3504655"/>
            <a:ext cx="506815" cy="28166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07263" y="6302351"/>
            <a:ext cx="7108578" cy="2369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88601" y="3412924"/>
            <a:ext cx="672945" cy="307777"/>
          </a:xfrm>
          <a:prstGeom prst="rect">
            <a:avLst/>
          </a:prstGeom>
          <a:noFill/>
        </p:spPr>
        <p:txBody>
          <a:bodyPr wrap="square" rtlCol="0">
            <a:spAutoFit/>
          </a:bodyPr>
          <a:lstStyle/>
          <a:p>
            <a:pPr algn="r"/>
            <a:r>
              <a:rPr lang="en-US" sz="1400" dirty="0" smtClean="0">
                <a:latin typeface="Arial"/>
                <a:cs typeface="Arial"/>
              </a:rPr>
              <a:t>0</a:t>
            </a:r>
            <a:endParaRPr lang="en-US" sz="1400" dirty="0">
              <a:latin typeface="Arial"/>
              <a:cs typeface="Arial"/>
            </a:endParaRPr>
          </a:p>
        </p:txBody>
      </p:sp>
      <p:sp>
        <p:nvSpPr>
          <p:cNvPr id="22" name="TextBox 21"/>
          <p:cNvSpPr txBox="1"/>
          <p:nvPr/>
        </p:nvSpPr>
        <p:spPr>
          <a:xfrm>
            <a:off x="388601" y="3911446"/>
            <a:ext cx="672945" cy="307777"/>
          </a:xfrm>
          <a:prstGeom prst="rect">
            <a:avLst/>
          </a:prstGeom>
          <a:noFill/>
        </p:spPr>
        <p:txBody>
          <a:bodyPr wrap="square" rtlCol="0">
            <a:spAutoFit/>
          </a:bodyPr>
          <a:lstStyle/>
          <a:p>
            <a:pPr algn="r"/>
            <a:r>
              <a:rPr lang="en-US" sz="1400" dirty="0" smtClean="0">
                <a:latin typeface="Arial"/>
                <a:cs typeface="Arial"/>
              </a:rPr>
              <a:t>1000</a:t>
            </a:r>
            <a:endParaRPr lang="en-US" sz="1400" dirty="0">
              <a:latin typeface="Arial"/>
              <a:cs typeface="Arial"/>
            </a:endParaRPr>
          </a:p>
        </p:txBody>
      </p:sp>
      <p:sp>
        <p:nvSpPr>
          <p:cNvPr id="23" name="TextBox 22"/>
          <p:cNvSpPr txBox="1"/>
          <p:nvPr/>
        </p:nvSpPr>
        <p:spPr>
          <a:xfrm>
            <a:off x="388601" y="4387205"/>
            <a:ext cx="672945" cy="307777"/>
          </a:xfrm>
          <a:prstGeom prst="rect">
            <a:avLst/>
          </a:prstGeom>
          <a:noFill/>
        </p:spPr>
        <p:txBody>
          <a:bodyPr wrap="square" rtlCol="0">
            <a:spAutoFit/>
          </a:bodyPr>
          <a:lstStyle/>
          <a:p>
            <a:pPr algn="r"/>
            <a:r>
              <a:rPr lang="en-US" sz="1400" dirty="0" smtClean="0">
                <a:latin typeface="Arial"/>
                <a:cs typeface="Arial"/>
              </a:rPr>
              <a:t>2000</a:t>
            </a:r>
            <a:endParaRPr lang="en-US" sz="1400" dirty="0">
              <a:latin typeface="Arial"/>
              <a:cs typeface="Arial"/>
            </a:endParaRPr>
          </a:p>
        </p:txBody>
      </p:sp>
      <p:sp>
        <p:nvSpPr>
          <p:cNvPr id="24" name="TextBox 23"/>
          <p:cNvSpPr txBox="1"/>
          <p:nvPr/>
        </p:nvSpPr>
        <p:spPr>
          <a:xfrm>
            <a:off x="388601" y="4885727"/>
            <a:ext cx="672945" cy="307777"/>
          </a:xfrm>
          <a:prstGeom prst="rect">
            <a:avLst/>
          </a:prstGeom>
          <a:noFill/>
        </p:spPr>
        <p:txBody>
          <a:bodyPr wrap="square" rtlCol="0">
            <a:spAutoFit/>
          </a:bodyPr>
          <a:lstStyle/>
          <a:p>
            <a:pPr algn="r"/>
            <a:r>
              <a:rPr lang="en-US" sz="1400" dirty="0" smtClean="0">
                <a:latin typeface="Arial"/>
                <a:cs typeface="Arial"/>
              </a:rPr>
              <a:t>3000</a:t>
            </a:r>
            <a:endParaRPr lang="en-US" sz="1400" dirty="0">
              <a:latin typeface="Arial"/>
              <a:cs typeface="Arial"/>
            </a:endParaRPr>
          </a:p>
        </p:txBody>
      </p:sp>
      <p:sp>
        <p:nvSpPr>
          <p:cNvPr id="25" name="TextBox 24"/>
          <p:cNvSpPr txBox="1"/>
          <p:nvPr/>
        </p:nvSpPr>
        <p:spPr>
          <a:xfrm>
            <a:off x="390974" y="5365292"/>
            <a:ext cx="672945" cy="307777"/>
          </a:xfrm>
          <a:prstGeom prst="rect">
            <a:avLst/>
          </a:prstGeom>
          <a:noFill/>
        </p:spPr>
        <p:txBody>
          <a:bodyPr wrap="square" rtlCol="0">
            <a:spAutoFit/>
          </a:bodyPr>
          <a:lstStyle/>
          <a:p>
            <a:pPr algn="r"/>
            <a:r>
              <a:rPr lang="en-US" sz="1400" dirty="0" smtClean="0">
                <a:latin typeface="Arial"/>
                <a:cs typeface="Arial"/>
              </a:rPr>
              <a:t>4000</a:t>
            </a:r>
            <a:endParaRPr lang="en-US" sz="1400" dirty="0">
              <a:latin typeface="Arial"/>
              <a:cs typeface="Arial"/>
            </a:endParaRPr>
          </a:p>
        </p:txBody>
      </p:sp>
      <p:sp>
        <p:nvSpPr>
          <p:cNvPr id="26" name="TextBox 25"/>
          <p:cNvSpPr txBox="1"/>
          <p:nvPr/>
        </p:nvSpPr>
        <p:spPr>
          <a:xfrm>
            <a:off x="390974" y="5863814"/>
            <a:ext cx="672945" cy="307777"/>
          </a:xfrm>
          <a:prstGeom prst="rect">
            <a:avLst/>
          </a:prstGeom>
          <a:noFill/>
        </p:spPr>
        <p:txBody>
          <a:bodyPr wrap="square" rtlCol="0">
            <a:spAutoFit/>
          </a:bodyPr>
          <a:lstStyle/>
          <a:p>
            <a:pPr algn="r"/>
            <a:r>
              <a:rPr lang="en-US" sz="1400" dirty="0" smtClean="0">
                <a:latin typeface="Arial"/>
                <a:cs typeface="Arial"/>
              </a:rPr>
              <a:t>5000</a:t>
            </a:r>
            <a:endParaRPr lang="en-US" sz="1400" dirty="0">
              <a:latin typeface="Arial"/>
              <a:cs typeface="Arial"/>
            </a:endParaRPr>
          </a:p>
        </p:txBody>
      </p:sp>
      <p:sp>
        <p:nvSpPr>
          <p:cNvPr id="27" name="TextBox 26"/>
          <p:cNvSpPr txBox="1"/>
          <p:nvPr/>
        </p:nvSpPr>
        <p:spPr>
          <a:xfrm>
            <a:off x="830083" y="6267550"/>
            <a:ext cx="672945" cy="307777"/>
          </a:xfrm>
          <a:prstGeom prst="rect">
            <a:avLst/>
          </a:prstGeom>
          <a:noFill/>
        </p:spPr>
        <p:txBody>
          <a:bodyPr wrap="square" rtlCol="0">
            <a:spAutoFit/>
          </a:bodyPr>
          <a:lstStyle/>
          <a:p>
            <a:pPr algn="ctr"/>
            <a:r>
              <a:rPr lang="en-US" sz="1400" dirty="0" smtClean="0">
                <a:latin typeface="Arial"/>
                <a:cs typeface="Arial"/>
              </a:rPr>
              <a:t>30°W</a:t>
            </a:r>
            <a:endParaRPr lang="en-US" sz="1400" dirty="0">
              <a:latin typeface="Arial"/>
              <a:cs typeface="Arial"/>
            </a:endParaRPr>
          </a:p>
        </p:txBody>
      </p:sp>
      <p:sp>
        <p:nvSpPr>
          <p:cNvPr id="28" name="TextBox 27"/>
          <p:cNvSpPr txBox="1"/>
          <p:nvPr/>
        </p:nvSpPr>
        <p:spPr>
          <a:xfrm>
            <a:off x="2451589" y="6262976"/>
            <a:ext cx="672945" cy="307777"/>
          </a:xfrm>
          <a:prstGeom prst="rect">
            <a:avLst/>
          </a:prstGeom>
          <a:noFill/>
        </p:spPr>
        <p:txBody>
          <a:bodyPr wrap="square" rtlCol="0">
            <a:spAutoFit/>
          </a:bodyPr>
          <a:lstStyle/>
          <a:p>
            <a:pPr algn="ctr"/>
            <a:r>
              <a:rPr lang="en-US" sz="1400" dirty="0" smtClean="0">
                <a:latin typeface="Arial"/>
                <a:cs typeface="Arial"/>
              </a:rPr>
              <a:t>20°W</a:t>
            </a:r>
            <a:endParaRPr lang="en-US" sz="1400" dirty="0">
              <a:latin typeface="Arial"/>
              <a:cs typeface="Arial"/>
            </a:endParaRPr>
          </a:p>
        </p:txBody>
      </p:sp>
      <p:sp>
        <p:nvSpPr>
          <p:cNvPr id="29" name="TextBox 28"/>
          <p:cNvSpPr txBox="1"/>
          <p:nvPr/>
        </p:nvSpPr>
        <p:spPr>
          <a:xfrm>
            <a:off x="4053388" y="6263740"/>
            <a:ext cx="672945" cy="307777"/>
          </a:xfrm>
          <a:prstGeom prst="rect">
            <a:avLst/>
          </a:prstGeom>
          <a:noFill/>
        </p:spPr>
        <p:txBody>
          <a:bodyPr wrap="square" rtlCol="0">
            <a:spAutoFit/>
          </a:bodyPr>
          <a:lstStyle/>
          <a:p>
            <a:pPr algn="ctr"/>
            <a:r>
              <a:rPr lang="en-US" sz="1400" dirty="0" smtClean="0">
                <a:latin typeface="Arial"/>
                <a:cs typeface="Arial"/>
              </a:rPr>
              <a:t>10°W</a:t>
            </a:r>
            <a:endParaRPr lang="en-US" sz="1400" dirty="0">
              <a:latin typeface="Arial"/>
              <a:cs typeface="Arial"/>
            </a:endParaRPr>
          </a:p>
        </p:txBody>
      </p:sp>
      <p:sp>
        <p:nvSpPr>
          <p:cNvPr id="30" name="TextBox 29"/>
          <p:cNvSpPr txBox="1"/>
          <p:nvPr/>
        </p:nvSpPr>
        <p:spPr>
          <a:xfrm>
            <a:off x="5674894" y="6259166"/>
            <a:ext cx="672945" cy="307777"/>
          </a:xfrm>
          <a:prstGeom prst="rect">
            <a:avLst/>
          </a:prstGeom>
          <a:noFill/>
        </p:spPr>
        <p:txBody>
          <a:bodyPr wrap="square" rtlCol="0">
            <a:spAutoFit/>
          </a:bodyPr>
          <a:lstStyle/>
          <a:p>
            <a:pPr algn="ctr"/>
            <a:r>
              <a:rPr lang="en-US" sz="1400" dirty="0" smtClean="0">
                <a:latin typeface="Arial"/>
                <a:cs typeface="Arial"/>
              </a:rPr>
              <a:t>0°</a:t>
            </a:r>
            <a:endParaRPr lang="en-US" sz="1400" dirty="0">
              <a:latin typeface="Arial"/>
              <a:cs typeface="Arial"/>
            </a:endParaRPr>
          </a:p>
        </p:txBody>
      </p:sp>
      <p:sp>
        <p:nvSpPr>
          <p:cNvPr id="31" name="TextBox 30"/>
          <p:cNvSpPr txBox="1"/>
          <p:nvPr/>
        </p:nvSpPr>
        <p:spPr>
          <a:xfrm>
            <a:off x="7248260" y="6263740"/>
            <a:ext cx="672945" cy="307777"/>
          </a:xfrm>
          <a:prstGeom prst="rect">
            <a:avLst/>
          </a:prstGeom>
          <a:noFill/>
        </p:spPr>
        <p:txBody>
          <a:bodyPr wrap="square" rtlCol="0">
            <a:spAutoFit/>
          </a:bodyPr>
          <a:lstStyle/>
          <a:p>
            <a:pPr algn="ctr"/>
            <a:r>
              <a:rPr lang="en-US" sz="1400" dirty="0" smtClean="0">
                <a:latin typeface="Arial"/>
                <a:cs typeface="Arial"/>
              </a:rPr>
              <a:t>10°E</a:t>
            </a:r>
            <a:endParaRPr lang="en-US" sz="1400" dirty="0">
              <a:latin typeface="Arial"/>
              <a:cs typeface="Arial"/>
            </a:endParaRPr>
          </a:p>
        </p:txBody>
      </p:sp>
      <p:sp>
        <p:nvSpPr>
          <p:cNvPr id="32" name="Rectangle 31"/>
          <p:cNvSpPr/>
          <p:nvPr/>
        </p:nvSpPr>
        <p:spPr>
          <a:xfrm>
            <a:off x="8312296" y="377195"/>
            <a:ext cx="190060" cy="297021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8226994" y="378031"/>
            <a:ext cx="672945" cy="307777"/>
          </a:xfrm>
          <a:prstGeom prst="rect">
            <a:avLst/>
          </a:prstGeom>
          <a:noFill/>
        </p:spPr>
        <p:txBody>
          <a:bodyPr wrap="square" rtlCol="0">
            <a:spAutoFit/>
          </a:bodyPr>
          <a:lstStyle/>
          <a:p>
            <a:r>
              <a:rPr lang="en-US" sz="1400" dirty="0" smtClean="0">
                <a:latin typeface="Arial"/>
                <a:cs typeface="Arial"/>
              </a:rPr>
              <a:t>40</a:t>
            </a:r>
            <a:endParaRPr lang="en-US" sz="1400" dirty="0">
              <a:latin typeface="Arial"/>
              <a:cs typeface="Arial"/>
            </a:endParaRPr>
          </a:p>
        </p:txBody>
      </p:sp>
      <p:sp>
        <p:nvSpPr>
          <p:cNvPr id="34" name="TextBox 33"/>
          <p:cNvSpPr txBox="1"/>
          <p:nvPr/>
        </p:nvSpPr>
        <p:spPr>
          <a:xfrm>
            <a:off x="8226994" y="999754"/>
            <a:ext cx="672945" cy="307777"/>
          </a:xfrm>
          <a:prstGeom prst="rect">
            <a:avLst/>
          </a:prstGeom>
          <a:noFill/>
        </p:spPr>
        <p:txBody>
          <a:bodyPr wrap="square" rtlCol="0">
            <a:spAutoFit/>
          </a:bodyPr>
          <a:lstStyle/>
          <a:p>
            <a:r>
              <a:rPr lang="en-US" sz="1400" dirty="0" smtClean="0">
                <a:latin typeface="Arial"/>
                <a:cs typeface="Arial"/>
              </a:rPr>
              <a:t>30</a:t>
            </a:r>
            <a:endParaRPr lang="en-US" sz="1400" dirty="0">
              <a:latin typeface="Arial"/>
              <a:cs typeface="Arial"/>
            </a:endParaRPr>
          </a:p>
        </p:txBody>
      </p:sp>
      <p:sp>
        <p:nvSpPr>
          <p:cNvPr id="35" name="TextBox 34"/>
          <p:cNvSpPr txBox="1"/>
          <p:nvPr/>
        </p:nvSpPr>
        <p:spPr>
          <a:xfrm>
            <a:off x="8226994" y="1636622"/>
            <a:ext cx="672945" cy="307777"/>
          </a:xfrm>
          <a:prstGeom prst="rect">
            <a:avLst/>
          </a:prstGeom>
          <a:noFill/>
        </p:spPr>
        <p:txBody>
          <a:bodyPr wrap="square" rtlCol="0">
            <a:spAutoFit/>
          </a:bodyPr>
          <a:lstStyle/>
          <a:p>
            <a:r>
              <a:rPr lang="en-US" sz="1400" dirty="0" smtClean="0">
                <a:latin typeface="Arial"/>
                <a:cs typeface="Arial"/>
              </a:rPr>
              <a:t>20</a:t>
            </a:r>
            <a:endParaRPr lang="en-US" sz="1400" dirty="0">
              <a:latin typeface="Arial"/>
              <a:cs typeface="Arial"/>
            </a:endParaRPr>
          </a:p>
        </p:txBody>
      </p:sp>
      <p:sp>
        <p:nvSpPr>
          <p:cNvPr id="36" name="TextBox 35"/>
          <p:cNvSpPr txBox="1"/>
          <p:nvPr/>
        </p:nvSpPr>
        <p:spPr>
          <a:xfrm>
            <a:off x="8226994" y="2305730"/>
            <a:ext cx="672945" cy="307777"/>
          </a:xfrm>
          <a:prstGeom prst="rect">
            <a:avLst/>
          </a:prstGeom>
          <a:noFill/>
        </p:spPr>
        <p:txBody>
          <a:bodyPr wrap="square" rtlCol="0">
            <a:spAutoFit/>
          </a:bodyPr>
          <a:lstStyle/>
          <a:p>
            <a:r>
              <a:rPr lang="en-US" sz="1400" dirty="0" smtClean="0">
                <a:latin typeface="Arial"/>
                <a:cs typeface="Arial"/>
              </a:rPr>
              <a:t>10</a:t>
            </a:r>
            <a:endParaRPr lang="en-US" sz="1400" dirty="0">
              <a:latin typeface="Arial"/>
              <a:cs typeface="Arial"/>
            </a:endParaRPr>
          </a:p>
        </p:txBody>
      </p:sp>
      <p:sp>
        <p:nvSpPr>
          <p:cNvPr id="37" name="TextBox 36"/>
          <p:cNvSpPr txBox="1"/>
          <p:nvPr/>
        </p:nvSpPr>
        <p:spPr>
          <a:xfrm>
            <a:off x="8229367" y="2917973"/>
            <a:ext cx="672945" cy="307777"/>
          </a:xfrm>
          <a:prstGeom prst="rect">
            <a:avLst/>
          </a:prstGeom>
          <a:noFill/>
        </p:spPr>
        <p:txBody>
          <a:bodyPr wrap="square" rtlCol="0">
            <a:spAutoFit/>
          </a:bodyPr>
          <a:lstStyle/>
          <a:p>
            <a:r>
              <a:rPr lang="en-US" sz="1400" dirty="0" smtClean="0">
                <a:latin typeface="Arial"/>
                <a:cs typeface="Arial"/>
              </a:rPr>
              <a:t>0</a:t>
            </a:r>
            <a:endParaRPr lang="en-US" sz="1400" dirty="0">
              <a:latin typeface="Arial"/>
              <a:cs typeface="Arial"/>
            </a:endParaRPr>
          </a:p>
        </p:txBody>
      </p:sp>
      <p:sp>
        <p:nvSpPr>
          <p:cNvPr id="39" name="Rectangle 38"/>
          <p:cNvSpPr/>
          <p:nvPr/>
        </p:nvSpPr>
        <p:spPr>
          <a:xfrm>
            <a:off x="8344344" y="3665846"/>
            <a:ext cx="190060" cy="297021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8259042" y="4161708"/>
            <a:ext cx="672945" cy="307777"/>
          </a:xfrm>
          <a:prstGeom prst="rect">
            <a:avLst/>
          </a:prstGeom>
          <a:noFill/>
        </p:spPr>
        <p:txBody>
          <a:bodyPr wrap="square" rtlCol="0">
            <a:spAutoFit/>
          </a:bodyPr>
          <a:lstStyle/>
          <a:p>
            <a:r>
              <a:rPr lang="en-US" sz="1400" dirty="0" smtClean="0">
                <a:latin typeface="Arial"/>
                <a:cs typeface="Arial"/>
              </a:rPr>
              <a:t>80</a:t>
            </a:r>
            <a:endParaRPr lang="en-US" sz="1400" dirty="0">
              <a:latin typeface="Arial"/>
              <a:cs typeface="Arial"/>
            </a:endParaRPr>
          </a:p>
        </p:txBody>
      </p:sp>
      <p:sp>
        <p:nvSpPr>
          <p:cNvPr id="41" name="TextBox 40"/>
          <p:cNvSpPr txBox="1"/>
          <p:nvPr/>
        </p:nvSpPr>
        <p:spPr>
          <a:xfrm>
            <a:off x="8259042" y="4641276"/>
            <a:ext cx="672945" cy="307777"/>
          </a:xfrm>
          <a:prstGeom prst="rect">
            <a:avLst/>
          </a:prstGeom>
          <a:noFill/>
        </p:spPr>
        <p:txBody>
          <a:bodyPr wrap="square" rtlCol="0">
            <a:spAutoFit/>
          </a:bodyPr>
          <a:lstStyle/>
          <a:p>
            <a:r>
              <a:rPr lang="en-US" sz="1400" dirty="0" smtClean="0">
                <a:latin typeface="Arial"/>
                <a:cs typeface="Arial"/>
              </a:rPr>
              <a:t>60</a:t>
            </a:r>
            <a:endParaRPr lang="en-US" sz="1400" dirty="0">
              <a:latin typeface="Arial"/>
              <a:cs typeface="Arial"/>
            </a:endParaRPr>
          </a:p>
        </p:txBody>
      </p:sp>
      <p:sp>
        <p:nvSpPr>
          <p:cNvPr id="42" name="TextBox 41"/>
          <p:cNvSpPr txBox="1"/>
          <p:nvPr/>
        </p:nvSpPr>
        <p:spPr>
          <a:xfrm>
            <a:off x="8259042" y="5126512"/>
            <a:ext cx="672945" cy="307777"/>
          </a:xfrm>
          <a:prstGeom prst="rect">
            <a:avLst/>
          </a:prstGeom>
          <a:noFill/>
        </p:spPr>
        <p:txBody>
          <a:bodyPr wrap="square" rtlCol="0">
            <a:spAutoFit/>
          </a:bodyPr>
          <a:lstStyle/>
          <a:p>
            <a:r>
              <a:rPr lang="en-US" sz="1400" dirty="0" smtClean="0">
                <a:latin typeface="Arial"/>
                <a:cs typeface="Arial"/>
              </a:rPr>
              <a:t>40</a:t>
            </a:r>
            <a:endParaRPr lang="en-US" sz="1400" dirty="0">
              <a:latin typeface="Arial"/>
              <a:cs typeface="Arial"/>
            </a:endParaRPr>
          </a:p>
        </p:txBody>
      </p:sp>
      <p:sp>
        <p:nvSpPr>
          <p:cNvPr id="43" name="TextBox 42"/>
          <p:cNvSpPr txBox="1"/>
          <p:nvPr/>
        </p:nvSpPr>
        <p:spPr>
          <a:xfrm>
            <a:off x="8259042" y="5587126"/>
            <a:ext cx="672945" cy="307777"/>
          </a:xfrm>
          <a:prstGeom prst="rect">
            <a:avLst/>
          </a:prstGeom>
          <a:noFill/>
        </p:spPr>
        <p:txBody>
          <a:bodyPr wrap="square" rtlCol="0">
            <a:spAutoFit/>
          </a:bodyPr>
          <a:lstStyle/>
          <a:p>
            <a:r>
              <a:rPr lang="en-US" sz="1400" dirty="0" smtClean="0">
                <a:latin typeface="Arial"/>
                <a:cs typeface="Arial"/>
              </a:rPr>
              <a:t>20</a:t>
            </a:r>
            <a:endParaRPr lang="en-US" sz="1400" dirty="0">
              <a:latin typeface="Arial"/>
              <a:cs typeface="Arial"/>
            </a:endParaRPr>
          </a:p>
        </p:txBody>
      </p:sp>
      <p:sp>
        <p:nvSpPr>
          <p:cNvPr id="44" name="TextBox 43"/>
          <p:cNvSpPr txBox="1"/>
          <p:nvPr/>
        </p:nvSpPr>
        <p:spPr>
          <a:xfrm>
            <a:off x="8261415" y="6057214"/>
            <a:ext cx="672945" cy="307777"/>
          </a:xfrm>
          <a:prstGeom prst="rect">
            <a:avLst/>
          </a:prstGeom>
          <a:noFill/>
        </p:spPr>
        <p:txBody>
          <a:bodyPr wrap="square" rtlCol="0">
            <a:spAutoFit/>
          </a:bodyPr>
          <a:lstStyle/>
          <a:p>
            <a:r>
              <a:rPr lang="en-US" sz="1400" dirty="0" smtClean="0">
                <a:latin typeface="Arial"/>
                <a:cs typeface="Arial"/>
              </a:rPr>
              <a:t>0</a:t>
            </a:r>
            <a:endParaRPr lang="en-US" sz="1400" dirty="0">
              <a:latin typeface="Arial"/>
              <a:cs typeface="Arial"/>
            </a:endParaRPr>
          </a:p>
        </p:txBody>
      </p:sp>
      <p:sp>
        <p:nvSpPr>
          <p:cNvPr id="45" name="TextBox 44"/>
          <p:cNvSpPr txBox="1"/>
          <p:nvPr/>
        </p:nvSpPr>
        <p:spPr>
          <a:xfrm>
            <a:off x="8259042" y="3669726"/>
            <a:ext cx="672945" cy="307777"/>
          </a:xfrm>
          <a:prstGeom prst="rect">
            <a:avLst/>
          </a:prstGeom>
          <a:noFill/>
        </p:spPr>
        <p:txBody>
          <a:bodyPr wrap="square" rtlCol="0">
            <a:spAutoFit/>
          </a:bodyPr>
          <a:lstStyle/>
          <a:p>
            <a:r>
              <a:rPr lang="en-US" sz="1400" dirty="0" smtClean="0">
                <a:latin typeface="Arial"/>
                <a:cs typeface="Arial"/>
              </a:rPr>
              <a:t>100</a:t>
            </a:r>
            <a:endParaRPr lang="en-US" sz="1400" dirty="0">
              <a:latin typeface="Arial"/>
              <a:cs typeface="Arial"/>
            </a:endParaRPr>
          </a:p>
        </p:txBody>
      </p:sp>
      <p:sp>
        <p:nvSpPr>
          <p:cNvPr id="46" name="TextBox 45"/>
          <p:cNvSpPr txBox="1"/>
          <p:nvPr/>
        </p:nvSpPr>
        <p:spPr>
          <a:xfrm>
            <a:off x="5386396" y="2321839"/>
            <a:ext cx="3623135" cy="400110"/>
          </a:xfrm>
          <a:prstGeom prst="rect">
            <a:avLst/>
          </a:prstGeom>
          <a:noFill/>
        </p:spPr>
        <p:txBody>
          <a:bodyPr wrap="square" rtlCol="0">
            <a:spAutoFit/>
          </a:bodyPr>
          <a:lstStyle/>
          <a:p>
            <a:r>
              <a:rPr lang="en-US" sz="2000" b="1" dirty="0" smtClean="0">
                <a:latin typeface="Arial"/>
                <a:cs typeface="Arial"/>
              </a:rPr>
              <a:t>[NO</a:t>
            </a:r>
            <a:r>
              <a:rPr lang="en-US" sz="2000" b="1" baseline="-25000" dirty="0" smtClean="0">
                <a:latin typeface="Arial"/>
                <a:cs typeface="Arial"/>
              </a:rPr>
              <a:t>3</a:t>
            </a:r>
            <a:r>
              <a:rPr lang="en-US" sz="2000" b="1" baseline="30000" dirty="0" smtClean="0">
                <a:latin typeface="Arial"/>
                <a:cs typeface="Arial"/>
              </a:rPr>
              <a:t>-</a:t>
            </a:r>
            <a:r>
              <a:rPr lang="en-US" sz="2000" b="1" dirty="0" smtClean="0">
                <a:latin typeface="Arial"/>
                <a:cs typeface="Arial"/>
              </a:rPr>
              <a:t>] </a:t>
            </a:r>
            <a:r>
              <a:rPr lang="en-US" sz="2000" dirty="0" smtClean="0">
                <a:latin typeface="Arial"/>
                <a:cs typeface="Arial"/>
              </a:rPr>
              <a:t>(</a:t>
            </a:r>
            <a:r>
              <a:rPr lang="en-US" sz="2000" dirty="0" err="1" smtClean="0">
                <a:latin typeface="Arial"/>
                <a:cs typeface="Arial"/>
              </a:rPr>
              <a:t>μmol</a:t>
            </a:r>
            <a:r>
              <a:rPr lang="en-US" sz="2000" dirty="0" smtClean="0">
                <a:latin typeface="Arial"/>
                <a:cs typeface="Arial"/>
              </a:rPr>
              <a:t>/kg)</a:t>
            </a:r>
            <a:endParaRPr lang="en-US" sz="2000" dirty="0">
              <a:latin typeface="Arial"/>
              <a:cs typeface="Arial"/>
            </a:endParaRPr>
          </a:p>
        </p:txBody>
      </p:sp>
      <p:sp>
        <p:nvSpPr>
          <p:cNvPr id="47" name="TextBox 46"/>
          <p:cNvSpPr txBox="1"/>
          <p:nvPr/>
        </p:nvSpPr>
        <p:spPr>
          <a:xfrm>
            <a:off x="5434209" y="5431720"/>
            <a:ext cx="2683607" cy="400110"/>
          </a:xfrm>
          <a:prstGeom prst="rect">
            <a:avLst/>
          </a:prstGeom>
          <a:noFill/>
        </p:spPr>
        <p:txBody>
          <a:bodyPr wrap="square" rtlCol="0">
            <a:spAutoFit/>
          </a:bodyPr>
          <a:lstStyle/>
          <a:p>
            <a:r>
              <a:rPr lang="en-US" sz="2000" b="1" dirty="0" smtClean="0">
                <a:latin typeface="Arial"/>
                <a:cs typeface="Arial"/>
              </a:rPr>
              <a:t>[Si(OH</a:t>
            </a:r>
            <a:r>
              <a:rPr lang="en-US" sz="2000" b="1" baseline="-25000" dirty="0" smtClean="0">
                <a:latin typeface="Arial"/>
                <a:cs typeface="Arial"/>
              </a:rPr>
              <a:t>4</a:t>
            </a:r>
            <a:r>
              <a:rPr lang="en-US" sz="2000" b="1" dirty="0" smtClean="0">
                <a:latin typeface="Arial"/>
                <a:cs typeface="Arial"/>
              </a:rPr>
              <a:t>)] </a:t>
            </a:r>
            <a:r>
              <a:rPr lang="en-US" sz="2000" dirty="0" smtClean="0">
                <a:latin typeface="Arial"/>
                <a:cs typeface="Arial"/>
              </a:rPr>
              <a:t>(</a:t>
            </a:r>
            <a:r>
              <a:rPr lang="en-US" sz="2000" dirty="0" err="1" smtClean="0">
                <a:latin typeface="Arial"/>
                <a:cs typeface="Arial"/>
              </a:rPr>
              <a:t>μmol</a:t>
            </a:r>
            <a:r>
              <a:rPr lang="en-US" sz="2000" dirty="0" smtClean="0">
                <a:latin typeface="Arial"/>
                <a:cs typeface="Arial"/>
              </a:rPr>
              <a:t>/kg)</a:t>
            </a:r>
            <a:endParaRPr lang="en-US" sz="2000" dirty="0">
              <a:latin typeface="Arial"/>
              <a:cs typeface="Arial"/>
            </a:endParaRPr>
          </a:p>
        </p:txBody>
      </p:sp>
      <p:sp>
        <p:nvSpPr>
          <p:cNvPr id="48" name="TextBox 47"/>
          <p:cNvSpPr txBox="1"/>
          <p:nvPr/>
        </p:nvSpPr>
        <p:spPr>
          <a:xfrm>
            <a:off x="6859114" y="6555838"/>
            <a:ext cx="2313454" cy="307777"/>
          </a:xfrm>
          <a:prstGeom prst="rect">
            <a:avLst/>
          </a:prstGeom>
          <a:noFill/>
        </p:spPr>
        <p:txBody>
          <a:bodyPr wrap="none" rtlCol="0">
            <a:spAutoFit/>
          </a:bodyPr>
          <a:lstStyle/>
          <a:p>
            <a:r>
              <a:rPr lang="en-US" sz="1400" dirty="0">
                <a:latin typeface="Arial"/>
                <a:cs typeface="Arial"/>
              </a:rPr>
              <a:t>http://</a:t>
            </a:r>
            <a:r>
              <a:rPr lang="en-US" sz="1400" dirty="0" err="1">
                <a:latin typeface="Arial"/>
                <a:cs typeface="Arial"/>
              </a:rPr>
              <a:t>www.egeotraces.org</a:t>
            </a:r>
            <a:r>
              <a:rPr lang="en-US" sz="1400" dirty="0">
                <a:latin typeface="Arial"/>
                <a:cs typeface="Arial"/>
              </a:rPr>
              <a:t>/</a:t>
            </a:r>
          </a:p>
        </p:txBody>
      </p:sp>
    </p:spTree>
    <p:extLst>
      <p:ext uri="{BB962C8B-B14F-4D97-AF65-F5344CB8AC3E}">
        <p14:creationId xmlns:p14="http://schemas.microsoft.com/office/powerpoint/2010/main" val="29341779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71755"/>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The Redfield ratio</a:t>
            </a:r>
            <a:endParaRPr lang="en-US" sz="3200" b="1" baseline="-25000" dirty="0">
              <a:solidFill>
                <a:schemeClr val="accent5">
                  <a:lumMod val="75000"/>
                </a:schemeClr>
              </a:solidFill>
              <a:latin typeface="Arial"/>
              <a:cs typeface="Arial"/>
            </a:endParaRPr>
          </a:p>
        </p:txBody>
      </p:sp>
      <p:pic>
        <p:nvPicPr>
          <p:cNvPr id="5" name="Picture 4" descr="Photo of Redfield.png"/>
          <p:cNvPicPr>
            <a:picLocks noChangeAspect="1"/>
          </p:cNvPicPr>
          <p:nvPr/>
        </p:nvPicPr>
        <p:blipFill rotWithShape="1">
          <a:blip r:embed="rId2">
            <a:extLst>
              <a:ext uri="{28A0092B-C50C-407E-A947-70E740481C1C}">
                <a14:useLocalDpi xmlns:a14="http://schemas.microsoft.com/office/drawing/2010/main" val="0"/>
              </a:ext>
            </a:extLst>
          </a:blip>
          <a:srcRect l="2822"/>
          <a:stretch/>
        </p:blipFill>
        <p:spPr>
          <a:xfrm>
            <a:off x="5018592" y="978923"/>
            <a:ext cx="3949229" cy="5890548"/>
          </a:xfrm>
          <a:prstGeom prst="rect">
            <a:avLst/>
          </a:prstGeom>
        </p:spPr>
      </p:pic>
      <p:sp>
        <p:nvSpPr>
          <p:cNvPr id="6" name="TextBox 5"/>
          <p:cNvSpPr txBox="1"/>
          <p:nvPr/>
        </p:nvSpPr>
        <p:spPr>
          <a:xfrm>
            <a:off x="642625" y="2753910"/>
            <a:ext cx="3151916" cy="954107"/>
          </a:xfrm>
          <a:prstGeom prst="rect">
            <a:avLst/>
          </a:prstGeom>
          <a:noFill/>
        </p:spPr>
        <p:txBody>
          <a:bodyPr wrap="square" rtlCol="0">
            <a:spAutoFit/>
          </a:bodyPr>
          <a:lstStyle/>
          <a:p>
            <a:pPr algn="ctr"/>
            <a:r>
              <a:rPr lang="en-US" sz="5600" b="1" dirty="0" smtClean="0">
                <a:solidFill>
                  <a:srgbClr val="FF0000"/>
                </a:solidFill>
                <a:latin typeface="Arial"/>
                <a:cs typeface="Arial"/>
              </a:rPr>
              <a:t>C</a:t>
            </a:r>
            <a:r>
              <a:rPr lang="en-US" sz="5600" b="1" dirty="0" smtClean="0">
                <a:latin typeface="Arial"/>
                <a:cs typeface="Arial"/>
              </a:rPr>
              <a:t> </a:t>
            </a:r>
            <a:r>
              <a:rPr lang="en-US" sz="5600" dirty="0" smtClean="0">
                <a:latin typeface="Arial"/>
                <a:cs typeface="Arial"/>
              </a:rPr>
              <a:t>:</a:t>
            </a:r>
            <a:r>
              <a:rPr lang="en-US" sz="5600" b="1" dirty="0" smtClean="0">
                <a:latin typeface="Arial"/>
                <a:cs typeface="Arial"/>
              </a:rPr>
              <a:t> </a:t>
            </a:r>
            <a:r>
              <a:rPr lang="en-US" sz="5600" b="1" dirty="0" smtClean="0">
                <a:solidFill>
                  <a:srgbClr val="0000FF"/>
                </a:solidFill>
                <a:latin typeface="Arial"/>
                <a:cs typeface="Arial"/>
              </a:rPr>
              <a:t>N</a:t>
            </a:r>
            <a:r>
              <a:rPr lang="en-US" sz="5600" b="1" dirty="0" smtClean="0">
                <a:latin typeface="Arial"/>
                <a:cs typeface="Arial"/>
              </a:rPr>
              <a:t> </a:t>
            </a:r>
            <a:r>
              <a:rPr lang="en-US" sz="5600" dirty="0" smtClean="0">
                <a:latin typeface="Arial"/>
                <a:cs typeface="Arial"/>
              </a:rPr>
              <a:t>:</a:t>
            </a:r>
            <a:r>
              <a:rPr lang="en-US" sz="5600" b="1" dirty="0" smtClean="0">
                <a:latin typeface="Arial"/>
                <a:cs typeface="Arial"/>
              </a:rPr>
              <a:t> </a:t>
            </a:r>
            <a:r>
              <a:rPr lang="en-US" sz="5600" b="1" dirty="0" smtClean="0">
                <a:solidFill>
                  <a:schemeClr val="accent5">
                    <a:lumMod val="75000"/>
                  </a:schemeClr>
                </a:solidFill>
                <a:latin typeface="Arial"/>
                <a:cs typeface="Arial"/>
              </a:rPr>
              <a:t>P</a:t>
            </a:r>
            <a:endParaRPr lang="en-US" sz="5600" b="1" dirty="0">
              <a:solidFill>
                <a:schemeClr val="accent5">
                  <a:lumMod val="75000"/>
                </a:schemeClr>
              </a:solidFill>
              <a:latin typeface="Arial"/>
              <a:cs typeface="Arial"/>
            </a:endParaRPr>
          </a:p>
        </p:txBody>
      </p:sp>
      <p:sp>
        <p:nvSpPr>
          <p:cNvPr id="13" name="TextBox 12"/>
          <p:cNvSpPr txBox="1"/>
          <p:nvPr/>
        </p:nvSpPr>
        <p:spPr>
          <a:xfrm>
            <a:off x="-107107" y="3564167"/>
            <a:ext cx="4069950" cy="769441"/>
          </a:xfrm>
          <a:prstGeom prst="rect">
            <a:avLst/>
          </a:prstGeom>
          <a:noFill/>
        </p:spPr>
        <p:txBody>
          <a:bodyPr wrap="square" rtlCol="0">
            <a:spAutoFit/>
          </a:bodyPr>
          <a:lstStyle/>
          <a:p>
            <a:pPr algn="ctr"/>
            <a:r>
              <a:rPr lang="en-US" sz="4400" b="1" dirty="0" smtClean="0">
                <a:solidFill>
                  <a:srgbClr val="FF0000"/>
                </a:solidFill>
                <a:latin typeface="Arial"/>
                <a:cs typeface="Arial"/>
              </a:rPr>
              <a:t>106</a:t>
            </a:r>
            <a:r>
              <a:rPr lang="en-US" sz="4400" b="1" dirty="0" smtClean="0">
                <a:latin typeface="Arial"/>
                <a:cs typeface="Arial"/>
              </a:rPr>
              <a:t> </a:t>
            </a:r>
            <a:r>
              <a:rPr lang="en-US" sz="4400" dirty="0" smtClean="0">
                <a:latin typeface="Arial"/>
                <a:cs typeface="Arial"/>
              </a:rPr>
              <a:t>:</a:t>
            </a:r>
            <a:r>
              <a:rPr lang="en-US" sz="4400" b="1" dirty="0" smtClean="0">
                <a:latin typeface="Arial"/>
                <a:cs typeface="Arial"/>
              </a:rPr>
              <a:t> </a:t>
            </a:r>
            <a:r>
              <a:rPr lang="en-US" sz="4400" b="1" dirty="0" smtClean="0">
                <a:solidFill>
                  <a:srgbClr val="0000FF"/>
                </a:solidFill>
                <a:latin typeface="Arial"/>
                <a:cs typeface="Arial"/>
              </a:rPr>
              <a:t>16</a:t>
            </a:r>
            <a:r>
              <a:rPr lang="en-US" sz="4400" b="1" dirty="0" smtClean="0">
                <a:latin typeface="Arial"/>
                <a:cs typeface="Arial"/>
              </a:rPr>
              <a:t> </a:t>
            </a:r>
            <a:r>
              <a:rPr lang="en-US" sz="4400" dirty="0" smtClean="0">
                <a:latin typeface="Arial"/>
                <a:cs typeface="Arial"/>
              </a:rPr>
              <a:t>:</a:t>
            </a:r>
            <a:r>
              <a:rPr lang="en-US" sz="4400" b="1" dirty="0" smtClean="0">
                <a:latin typeface="Arial"/>
                <a:cs typeface="Arial"/>
              </a:rPr>
              <a:t> </a:t>
            </a:r>
            <a:r>
              <a:rPr lang="en-US" sz="4400" b="1" dirty="0" smtClean="0">
                <a:solidFill>
                  <a:schemeClr val="accent5">
                    <a:lumMod val="75000"/>
                  </a:schemeClr>
                </a:solidFill>
                <a:latin typeface="Arial"/>
                <a:cs typeface="Arial"/>
              </a:rPr>
              <a:t>1</a:t>
            </a:r>
            <a:endParaRPr lang="en-US" sz="4400" b="1" dirty="0">
              <a:solidFill>
                <a:schemeClr val="accent5">
                  <a:lumMod val="75000"/>
                </a:schemeClr>
              </a:solidFill>
              <a:latin typeface="Arial"/>
              <a:cs typeface="Arial"/>
            </a:endParaRPr>
          </a:p>
        </p:txBody>
      </p:sp>
      <p:sp>
        <p:nvSpPr>
          <p:cNvPr id="2" name="TextBox 1"/>
          <p:cNvSpPr txBox="1"/>
          <p:nvPr/>
        </p:nvSpPr>
        <p:spPr>
          <a:xfrm>
            <a:off x="229512" y="4731395"/>
            <a:ext cx="4896187" cy="1938992"/>
          </a:xfrm>
          <a:prstGeom prst="rect">
            <a:avLst/>
          </a:prstGeom>
          <a:noFill/>
        </p:spPr>
        <p:txBody>
          <a:bodyPr wrap="square" rtlCol="0">
            <a:spAutoFit/>
          </a:bodyPr>
          <a:lstStyle/>
          <a:p>
            <a:r>
              <a:rPr lang="en-US" sz="2000" b="1" dirty="0" smtClean="0">
                <a:latin typeface="Arial"/>
                <a:cs typeface="Arial"/>
              </a:rPr>
              <a:t>Redfield A.C.</a:t>
            </a:r>
            <a:r>
              <a:rPr lang="en-US" sz="2000" dirty="0" smtClean="0">
                <a:latin typeface="Arial"/>
                <a:cs typeface="Arial"/>
              </a:rPr>
              <a:t> (1934) On the proportions of organic derivatives in seawater and their relation to the composition of plankton. In James Johnson Memorial Volume (Ed. R.J. Daniel). University Press of Liverpool, pp. 177-192. </a:t>
            </a:r>
            <a:endParaRPr lang="en-US" sz="2000" dirty="0">
              <a:latin typeface="Arial"/>
              <a:cs typeface="Arial"/>
            </a:endParaRPr>
          </a:p>
        </p:txBody>
      </p:sp>
    </p:spTree>
    <p:extLst>
      <p:ext uri="{BB962C8B-B14F-4D97-AF65-F5344CB8AC3E}">
        <p14:creationId xmlns:p14="http://schemas.microsoft.com/office/powerpoint/2010/main" val="41958814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71755"/>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The Redfield ratio</a:t>
            </a:r>
            <a:endParaRPr lang="en-US" sz="3200" b="1" baseline="-25000" dirty="0">
              <a:solidFill>
                <a:schemeClr val="accent5">
                  <a:lumMod val="75000"/>
                </a:schemeClr>
              </a:solidFill>
              <a:latin typeface="Arial"/>
              <a:cs typeface="Arial"/>
            </a:endParaRPr>
          </a:p>
        </p:txBody>
      </p:sp>
      <p:pic>
        <p:nvPicPr>
          <p:cNvPr id="5" name="Picture 4" descr="Photo of Redfield.png"/>
          <p:cNvPicPr>
            <a:picLocks noChangeAspect="1"/>
          </p:cNvPicPr>
          <p:nvPr/>
        </p:nvPicPr>
        <p:blipFill rotWithShape="1">
          <a:blip r:embed="rId2">
            <a:extLst>
              <a:ext uri="{28A0092B-C50C-407E-A947-70E740481C1C}">
                <a14:useLocalDpi xmlns:a14="http://schemas.microsoft.com/office/drawing/2010/main" val="0"/>
              </a:ext>
            </a:extLst>
          </a:blip>
          <a:srcRect l="2822"/>
          <a:stretch/>
        </p:blipFill>
        <p:spPr>
          <a:xfrm>
            <a:off x="5018592" y="978923"/>
            <a:ext cx="3949229" cy="5890548"/>
          </a:xfrm>
          <a:prstGeom prst="rect">
            <a:avLst/>
          </a:prstGeom>
        </p:spPr>
      </p:pic>
      <p:sp>
        <p:nvSpPr>
          <p:cNvPr id="6" name="TextBox 5"/>
          <p:cNvSpPr txBox="1"/>
          <p:nvPr/>
        </p:nvSpPr>
        <p:spPr>
          <a:xfrm>
            <a:off x="642625" y="2753910"/>
            <a:ext cx="3151916" cy="954107"/>
          </a:xfrm>
          <a:prstGeom prst="rect">
            <a:avLst/>
          </a:prstGeom>
          <a:noFill/>
        </p:spPr>
        <p:txBody>
          <a:bodyPr wrap="square" rtlCol="0">
            <a:spAutoFit/>
          </a:bodyPr>
          <a:lstStyle/>
          <a:p>
            <a:pPr algn="ctr"/>
            <a:r>
              <a:rPr lang="en-US" sz="5600" b="1" dirty="0" smtClean="0">
                <a:solidFill>
                  <a:srgbClr val="FF0000"/>
                </a:solidFill>
                <a:latin typeface="Arial"/>
                <a:cs typeface="Arial"/>
              </a:rPr>
              <a:t>C</a:t>
            </a:r>
            <a:r>
              <a:rPr lang="en-US" sz="5600" b="1" dirty="0" smtClean="0">
                <a:latin typeface="Arial"/>
                <a:cs typeface="Arial"/>
              </a:rPr>
              <a:t> </a:t>
            </a:r>
            <a:r>
              <a:rPr lang="en-US" sz="5600" dirty="0" smtClean="0">
                <a:latin typeface="Arial"/>
                <a:cs typeface="Arial"/>
              </a:rPr>
              <a:t>:</a:t>
            </a:r>
            <a:r>
              <a:rPr lang="en-US" sz="5600" b="1" dirty="0" smtClean="0">
                <a:latin typeface="Arial"/>
                <a:cs typeface="Arial"/>
              </a:rPr>
              <a:t> </a:t>
            </a:r>
            <a:r>
              <a:rPr lang="en-US" sz="5600" b="1" dirty="0" smtClean="0">
                <a:solidFill>
                  <a:srgbClr val="0000FF"/>
                </a:solidFill>
                <a:latin typeface="Arial"/>
                <a:cs typeface="Arial"/>
              </a:rPr>
              <a:t>N</a:t>
            </a:r>
            <a:r>
              <a:rPr lang="en-US" sz="5600" b="1" dirty="0" smtClean="0">
                <a:latin typeface="Arial"/>
                <a:cs typeface="Arial"/>
              </a:rPr>
              <a:t> </a:t>
            </a:r>
            <a:r>
              <a:rPr lang="en-US" sz="5600" dirty="0" smtClean="0">
                <a:latin typeface="Arial"/>
                <a:cs typeface="Arial"/>
              </a:rPr>
              <a:t>:</a:t>
            </a:r>
            <a:r>
              <a:rPr lang="en-US" sz="5600" b="1" dirty="0" smtClean="0">
                <a:latin typeface="Arial"/>
                <a:cs typeface="Arial"/>
              </a:rPr>
              <a:t> </a:t>
            </a:r>
            <a:r>
              <a:rPr lang="en-US" sz="5600" b="1" dirty="0" smtClean="0">
                <a:solidFill>
                  <a:schemeClr val="accent5">
                    <a:lumMod val="75000"/>
                  </a:schemeClr>
                </a:solidFill>
                <a:latin typeface="Arial"/>
                <a:cs typeface="Arial"/>
              </a:rPr>
              <a:t>P</a:t>
            </a:r>
            <a:endParaRPr lang="en-US" sz="5600" b="1" dirty="0">
              <a:solidFill>
                <a:schemeClr val="accent5">
                  <a:lumMod val="75000"/>
                </a:schemeClr>
              </a:solidFill>
              <a:latin typeface="Arial"/>
              <a:cs typeface="Arial"/>
            </a:endParaRPr>
          </a:p>
        </p:txBody>
      </p:sp>
      <p:sp>
        <p:nvSpPr>
          <p:cNvPr id="7" name="TextBox 6"/>
          <p:cNvSpPr txBox="1"/>
          <p:nvPr/>
        </p:nvSpPr>
        <p:spPr>
          <a:xfrm>
            <a:off x="244810" y="994223"/>
            <a:ext cx="2907106" cy="830997"/>
          </a:xfrm>
          <a:prstGeom prst="rect">
            <a:avLst/>
          </a:prstGeom>
          <a:noFill/>
        </p:spPr>
        <p:txBody>
          <a:bodyPr wrap="square" rtlCol="0">
            <a:spAutoFit/>
          </a:bodyPr>
          <a:lstStyle/>
          <a:p>
            <a:r>
              <a:rPr lang="en-US" sz="2400" b="1" dirty="0" smtClean="0">
                <a:solidFill>
                  <a:srgbClr val="FF0000"/>
                </a:solidFill>
                <a:latin typeface="Arial"/>
                <a:cs typeface="Arial"/>
              </a:rPr>
              <a:t>source</a:t>
            </a:r>
            <a:r>
              <a:rPr lang="en-US" sz="2400" dirty="0" smtClean="0">
                <a:solidFill>
                  <a:srgbClr val="FF0000"/>
                </a:solidFill>
                <a:latin typeface="Arial"/>
                <a:cs typeface="Arial"/>
              </a:rPr>
              <a:t>:</a:t>
            </a:r>
          </a:p>
          <a:p>
            <a:r>
              <a:rPr lang="en-US" sz="2400" dirty="0" smtClean="0">
                <a:solidFill>
                  <a:srgbClr val="FF0000"/>
                </a:solidFill>
                <a:latin typeface="Arial"/>
                <a:cs typeface="Arial"/>
              </a:rPr>
              <a:t>1) atmosphere</a:t>
            </a:r>
            <a:endParaRPr lang="en-US" sz="2400" dirty="0">
              <a:solidFill>
                <a:srgbClr val="FF0000"/>
              </a:solidFill>
              <a:latin typeface="Arial"/>
              <a:cs typeface="Arial"/>
            </a:endParaRPr>
          </a:p>
        </p:txBody>
      </p:sp>
      <p:sp>
        <p:nvSpPr>
          <p:cNvPr id="8" name="TextBox 7"/>
          <p:cNvSpPr txBox="1"/>
          <p:nvPr/>
        </p:nvSpPr>
        <p:spPr>
          <a:xfrm>
            <a:off x="902741" y="4193264"/>
            <a:ext cx="4008748" cy="2308324"/>
          </a:xfrm>
          <a:prstGeom prst="rect">
            <a:avLst/>
          </a:prstGeom>
          <a:noFill/>
        </p:spPr>
        <p:txBody>
          <a:bodyPr wrap="square" rtlCol="0">
            <a:spAutoFit/>
          </a:bodyPr>
          <a:lstStyle/>
          <a:p>
            <a:r>
              <a:rPr lang="en-US" sz="2400" b="1" dirty="0" smtClean="0">
                <a:solidFill>
                  <a:srgbClr val="0000FF"/>
                </a:solidFill>
                <a:latin typeface="Arial"/>
                <a:cs typeface="Arial"/>
              </a:rPr>
              <a:t>source</a:t>
            </a:r>
            <a:r>
              <a:rPr lang="en-US" sz="2400" dirty="0" smtClean="0">
                <a:solidFill>
                  <a:srgbClr val="0000FF"/>
                </a:solidFill>
                <a:latin typeface="Arial"/>
                <a:cs typeface="Arial"/>
              </a:rPr>
              <a:t>:</a:t>
            </a:r>
          </a:p>
          <a:p>
            <a:r>
              <a:rPr lang="en-US" sz="2400" dirty="0" smtClean="0">
                <a:solidFill>
                  <a:srgbClr val="0000FF"/>
                </a:solidFill>
                <a:latin typeface="Arial"/>
                <a:cs typeface="Arial"/>
              </a:rPr>
              <a:t>1) N</a:t>
            </a:r>
            <a:r>
              <a:rPr lang="en-US" sz="2400" baseline="-25000" dirty="0" smtClean="0">
                <a:solidFill>
                  <a:srgbClr val="0000FF"/>
                </a:solidFill>
                <a:latin typeface="Arial"/>
                <a:cs typeface="Arial"/>
              </a:rPr>
              <a:t>2</a:t>
            </a:r>
            <a:r>
              <a:rPr lang="en-US" sz="2400" dirty="0" smtClean="0">
                <a:solidFill>
                  <a:srgbClr val="0000FF"/>
                </a:solidFill>
                <a:latin typeface="Arial"/>
                <a:cs typeface="Arial"/>
              </a:rPr>
              <a:t> fixation</a:t>
            </a:r>
          </a:p>
          <a:p>
            <a:r>
              <a:rPr lang="en-US" sz="2400" dirty="0" smtClean="0">
                <a:solidFill>
                  <a:srgbClr val="0000FF"/>
                </a:solidFill>
                <a:latin typeface="Arial"/>
                <a:cs typeface="Arial"/>
              </a:rPr>
              <a:t>2) ocean subsurface</a:t>
            </a:r>
          </a:p>
          <a:p>
            <a:r>
              <a:rPr lang="en-US" sz="2400" dirty="0" smtClean="0">
                <a:solidFill>
                  <a:srgbClr val="0000FF"/>
                </a:solidFill>
                <a:latin typeface="Arial"/>
                <a:cs typeface="Arial"/>
              </a:rPr>
              <a:t>3) </a:t>
            </a:r>
            <a:r>
              <a:rPr lang="en-US" sz="2400" dirty="0" err="1">
                <a:solidFill>
                  <a:srgbClr val="0000FF"/>
                </a:solidFill>
                <a:latin typeface="Arial"/>
                <a:cs typeface="Arial"/>
              </a:rPr>
              <a:t>r</a:t>
            </a:r>
            <a:r>
              <a:rPr lang="en-US" sz="2400" dirty="0" err="1" smtClean="0">
                <a:solidFill>
                  <a:srgbClr val="0000FF"/>
                </a:solidFill>
                <a:latin typeface="Arial"/>
                <a:cs typeface="Arial"/>
              </a:rPr>
              <a:t>emineralization</a:t>
            </a:r>
            <a:r>
              <a:rPr lang="en-US" sz="2400" dirty="0" smtClean="0">
                <a:solidFill>
                  <a:srgbClr val="0000FF"/>
                </a:solidFill>
                <a:latin typeface="Arial"/>
                <a:cs typeface="Arial"/>
              </a:rPr>
              <a:t> of OM</a:t>
            </a:r>
          </a:p>
          <a:p>
            <a:r>
              <a:rPr lang="en-US" sz="2400" dirty="0" smtClean="0">
                <a:solidFill>
                  <a:srgbClr val="0000FF"/>
                </a:solidFill>
                <a:latin typeface="Arial"/>
                <a:cs typeface="Arial"/>
              </a:rPr>
              <a:t>4) biological excretions</a:t>
            </a:r>
          </a:p>
          <a:p>
            <a:r>
              <a:rPr lang="en-US" sz="2400" dirty="0">
                <a:solidFill>
                  <a:srgbClr val="0000FF"/>
                </a:solidFill>
                <a:latin typeface="Arial"/>
                <a:cs typeface="Arial"/>
              </a:rPr>
              <a:t>5</a:t>
            </a:r>
            <a:r>
              <a:rPr lang="en-US" sz="2400" dirty="0" smtClean="0">
                <a:solidFill>
                  <a:srgbClr val="0000FF"/>
                </a:solidFill>
                <a:latin typeface="Arial"/>
                <a:cs typeface="Arial"/>
              </a:rPr>
              <a:t>) atmospheric N</a:t>
            </a:r>
            <a:endParaRPr lang="en-US" sz="2400" baseline="-25000" dirty="0">
              <a:solidFill>
                <a:srgbClr val="0000FF"/>
              </a:solidFill>
              <a:latin typeface="Arial"/>
              <a:cs typeface="Arial"/>
            </a:endParaRPr>
          </a:p>
        </p:txBody>
      </p:sp>
      <p:sp>
        <p:nvSpPr>
          <p:cNvPr id="9" name="TextBox 8"/>
          <p:cNvSpPr txBox="1"/>
          <p:nvPr/>
        </p:nvSpPr>
        <p:spPr>
          <a:xfrm>
            <a:off x="2707597" y="1239261"/>
            <a:ext cx="2907106" cy="830997"/>
          </a:xfrm>
          <a:prstGeom prst="rect">
            <a:avLst/>
          </a:prstGeom>
          <a:noFill/>
        </p:spPr>
        <p:txBody>
          <a:bodyPr wrap="square" rtlCol="0">
            <a:spAutoFit/>
          </a:bodyPr>
          <a:lstStyle/>
          <a:p>
            <a:r>
              <a:rPr lang="en-US" sz="2400" b="1" dirty="0" smtClean="0">
                <a:solidFill>
                  <a:schemeClr val="accent5">
                    <a:lumMod val="75000"/>
                  </a:schemeClr>
                </a:solidFill>
                <a:latin typeface="Arial"/>
                <a:cs typeface="Arial"/>
              </a:rPr>
              <a:t>source</a:t>
            </a:r>
            <a:r>
              <a:rPr lang="en-US" sz="2400" dirty="0" smtClean="0">
                <a:solidFill>
                  <a:schemeClr val="accent5">
                    <a:lumMod val="75000"/>
                  </a:schemeClr>
                </a:solidFill>
                <a:latin typeface="Arial"/>
                <a:cs typeface="Arial"/>
              </a:rPr>
              <a:t>:</a:t>
            </a:r>
          </a:p>
          <a:p>
            <a:r>
              <a:rPr lang="en-US" sz="2400" dirty="0" smtClean="0">
                <a:solidFill>
                  <a:schemeClr val="accent5">
                    <a:lumMod val="75000"/>
                  </a:schemeClr>
                </a:solidFill>
                <a:latin typeface="Arial"/>
                <a:cs typeface="Arial"/>
              </a:rPr>
              <a:t>1) geological/fluvial</a:t>
            </a:r>
            <a:endParaRPr lang="en-US" sz="2400" dirty="0">
              <a:solidFill>
                <a:schemeClr val="accent5">
                  <a:lumMod val="75000"/>
                </a:schemeClr>
              </a:solidFill>
              <a:latin typeface="Arial"/>
              <a:cs typeface="Arial"/>
            </a:endParaRPr>
          </a:p>
        </p:txBody>
      </p:sp>
      <p:cxnSp>
        <p:nvCxnSpPr>
          <p:cNvPr id="11" name="Straight Arrow Connector 10"/>
          <p:cNvCxnSpPr/>
          <p:nvPr/>
        </p:nvCxnSpPr>
        <p:spPr>
          <a:xfrm flipH="1" flipV="1">
            <a:off x="994535" y="1901721"/>
            <a:ext cx="107110" cy="928690"/>
          </a:xfrm>
          <a:prstGeom prst="straightConnector1">
            <a:avLst/>
          </a:prstGeom>
          <a:ln w="28575"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289615" y="2070258"/>
            <a:ext cx="290717" cy="760153"/>
          </a:xfrm>
          <a:prstGeom prst="straightConnector1">
            <a:avLst/>
          </a:prstGeom>
          <a:ln w="28575" cmpd="sng">
            <a:solidFill>
              <a:schemeClr val="accent5">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248580" y="3584314"/>
            <a:ext cx="153609" cy="929038"/>
          </a:xfrm>
          <a:prstGeom prst="straightConnector1">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62469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3937" y="4775649"/>
            <a:ext cx="7206566" cy="1792896"/>
          </a:xfrm>
          <a:prstGeom prst="rect">
            <a:avLst/>
          </a:prstGeom>
          <a:ln>
            <a:solidFill>
              <a:schemeClr val="tx1">
                <a:lumMod val="50000"/>
                <a:lumOff val="50000"/>
              </a:schemeClr>
            </a:solidFill>
          </a:ln>
        </p:spPr>
      </p:pic>
      <p:pic>
        <p:nvPicPr>
          <p:cNvPr id="5" name="Picture 4"/>
          <p:cNvPicPr>
            <a:picLocks noChangeAspect="1"/>
          </p:cNvPicPr>
          <p:nvPr/>
        </p:nvPicPr>
        <p:blipFill rotWithShape="1">
          <a:blip r:embed="rId3"/>
          <a:srcRect l="8325" b="7541"/>
          <a:stretch/>
        </p:blipFill>
        <p:spPr>
          <a:xfrm>
            <a:off x="5106495" y="1055658"/>
            <a:ext cx="4037505" cy="3216738"/>
          </a:xfrm>
          <a:prstGeom prst="rect">
            <a:avLst/>
          </a:prstGeom>
        </p:spPr>
      </p:pic>
      <p:pic>
        <p:nvPicPr>
          <p:cNvPr id="8" name="Picture 7"/>
          <p:cNvPicPr>
            <a:picLocks noChangeAspect="1"/>
          </p:cNvPicPr>
          <p:nvPr/>
        </p:nvPicPr>
        <p:blipFill rotWithShape="1">
          <a:blip r:embed="rId4"/>
          <a:srcRect r="3434" b="5503"/>
          <a:stretch/>
        </p:blipFill>
        <p:spPr>
          <a:xfrm rot="5400000">
            <a:off x="1199289" y="376591"/>
            <a:ext cx="3216737" cy="4574873"/>
          </a:xfrm>
          <a:prstGeom prst="rect">
            <a:avLst/>
          </a:prstGeom>
        </p:spPr>
      </p:pic>
      <p:sp>
        <p:nvSpPr>
          <p:cNvPr id="9" name="TextBox 8"/>
          <p:cNvSpPr txBox="1"/>
          <p:nvPr/>
        </p:nvSpPr>
        <p:spPr>
          <a:xfrm>
            <a:off x="0" y="271755"/>
            <a:ext cx="9144000" cy="584776"/>
          </a:xfrm>
          <a:prstGeom prst="rect">
            <a:avLst/>
          </a:prstGeom>
          <a:noFill/>
        </p:spPr>
        <p:txBody>
          <a:bodyPr wrap="square" rtlCol="0">
            <a:spAutoFit/>
          </a:bodyPr>
          <a:lstStyle/>
          <a:p>
            <a:pPr algn="ctr"/>
            <a:r>
              <a:rPr lang="en-US" sz="3200" b="1" dirty="0" smtClean="0">
                <a:solidFill>
                  <a:srgbClr val="0000FF"/>
                </a:solidFill>
                <a:latin typeface="Arial"/>
                <a:cs typeface="Arial"/>
              </a:rPr>
              <a:t>The Redfield ratio</a:t>
            </a:r>
            <a:endParaRPr lang="en-US" sz="3200" b="1" baseline="-25000" dirty="0">
              <a:solidFill>
                <a:schemeClr val="accent5">
                  <a:lumMod val="75000"/>
                </a:schemeClr>
              </a:solidFill>
              <a:latin typeface="Arial"/>
              <a:cs typeface="Arial"/>
            </a:endParaRPr>
          </a:p>
        </p:txBody>
      </p:sp>
      <p:sp>
        <p:nvSpPr>
          <p:cNvPr id="10" name="TextBox 9"/>
          <p:cNvSpPr txBox="1"/>
          <p:nvPr/>
        </p:nvSpPr>
        <p:spPr>
          <a:xfrm rot="16200000">
            <a:off x="-1219525" y="2425550"/>
            <a:ext cx="3109636" cy="461665"/>
          </a:xfrm>
          <a:prstGeom prst="rect">
            <a:avLst/>
          </a:prstGeom>
          <a:noFill/>
        </p:spPr>
        <p:txBody>
          <a:bodyPr wrap="square" rtlCol="0">
            <a:spAutoFit/>
          </a:bodyPr>
          <a:lstStyle/>
          <a:p>
            <a:pPr algn="ctr"/>
            <a:r>
              <a:rPr lang="en-US" sz="2400" dirty="0" smtClean="0">
                <a:latin typeface="Arial"/>
                <a:cs typeface="Arial"/>
              </a:rPr>
              <a:t>Nitrate</a:t>
            </a:r>
            <a:endParaRPr lang="en-US" sz="2400" dirty="0">
              <a:latin typeface="Arial"/>
              <a:cs typeface="Arial"/>
            </a:endParaRPr>
          </a:p>
        </p:txBody>
      </p:sp>
      <p:sp>
        <p:nvSpPr>
          <p:cNvPr id="11" name="TextBox 10"/>
          <p:cNvSpPr txBox="1"/>
          <p:nvPr/>
        </p:nvSpPr>
        <p:spPr>
          <a:xfrm>
            <a:off x="520220" y="4211201"/>
            <a:ext cx="4452463" cy="461665"/>
          </a:xfrm>
          <a:prstGeom prst="rect">
            <a:avLst/>
          </a:prstGeom>
          <a:noFill/>
        </p:spPr>
        <p:txBody>
          <a:bodyPr wrap="square" rtlCol="0">
            <a:spAutoFit/>
          </a:bodyPr>
          <a:lstStyle/>
          <a:p>
            <a:pPr algn="ctr"/>
            <a:r>
              <a:rPr lang="en-US" sz="2400" dirty="0" smtClean="0">
                <a:latin typeface="Arial"/>
                <a:cs typeface="Arial"/>
              </a:rPr>
              <a:t>Phosphate</a:t>
            </a:r>
            <a:endParaRPr lang="en-US" sz="2400" dirty="0">
              <a:latin typeface="Arial"/>
              <a:cs typeface="Arial"/>
            </a:endParaRPr>
          </a:p>
        </p:txBody>
      </p:sp>
      <p:sp>
        <p:nvSpPr>
          <p:cNvPr id="12" name="TextBox 11"/>
          <p:cNvSpPr txBox="1"/>
          <p:nvPr/>
        </p:nvSpPr>
        <p:spPr>
          <a:xfrm>
            <a:off x="5106495" y="4211201"/>
            <a:ext cx="3890237" cy="461665"/>
          </a:xfrm>
          <a:prstGeom prst="rect">
            <a:avLst/>
          </a:prstGeom>
          <a:noFill/>
        </p:spPr>
        <p:txBody>
          <a:bodyPr wrap="square" rtlCol="0">
            <a:spAutoFit/>
          </a:bodyPr>
          <a:lstStyle/>
          <a:p>
            <a:pPr algn="ctr"/>
            <a:r>
              <a:rPr lang="en-US" sz="2400" dirty="0" smtClean="0">
                <a:latin typeface="Arial"/>
                <a:cs typeface="Arial"/>
              </a:rPr>
              <a:t>Carbon</a:t>
            </a:r>
            <a:endParaRPr lang="en-US" sz="2400" dirty="0">
              <a:latin typeface="Arial"/>
              <a:cs typeface="Arial"/>
            </a:endParaRPr>
          </a:p>
        </p:txBody>
      </p:sp>
      <p:sp>
        <p:nvSpPr>
          <p:cNvPr id="13" name="Rectangle 12"/>
          <p:cNvSpPr/>
          <p:nvPr/>
        </p:nvSpPr>
        <p:spPr>
          <a:xfrm>
            <a:off x="780329" y="1514650"/>
            <a:ext cx="826230" cy="3212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126174" y="1514650"/>
            <a:ext cx="826230" cy="3212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09723" y="1436960"/>
            <a:ext cx="826230" cy="32129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841533" y="1313400"/>
            <a:ext cx="2157380" cy="400110"/>
          </a:xfrm>
          <a:prstGeom prst="rect">
            <a:avLst/>
          </a:prstGeom>
          <a:noFill/>
        </p:spPr>
        <p:txBody>
          <a:bodyPr wrap="square" rtlCol="0">
            <a:spAutoFit/>
          </a:bodyPr>
          <a:lstStyle/>
          <a:p>
            <a:r>
              <a:rPr lang="en-US" sz="2000" dirty="0" smtClean="0">
                <a:solidFill>
                  <a:srgbClr val="0000FF"/>
                </a:solidFill>
                <a:latin typeface="Arial"/>
                <a:cs typeface="Arial"/>
              </a:rPr>
              <a:t>Atlantic</a:t>
            </a:r>
            <a:endParaRPr lang="en-US" sz="2000" dirty="0">
              <a:solidFill>
                <a:srgbClr val="0000FF"/>
              </a:solidFill>
              <a:latin typeface="Arial"/>
              <a:cs typeface="Arial"/>
            </a:endParaRPr>
          </a:p>
        </p:txBody>
      </p:sp>
      <p:sp>
        <p:nvSpPr>
          <p:cNvPr id="17" name="TextBox 16"/>
          <p:cNvSpPr txBox="1"/>
          <p:nvPr/>
        </p:nvSpPr>
        <p:spPr>
          <a:xfrm>
            <a:off x="1973783" y="2215475"/>
            <a:ext cx="2157380" cy="400110"/>
          </a:xfrm>
          <a:prstGeom prst="rect">
            <a:avLst/>
          </a:prstGeom>
          <a:noFill/>
        </p:spPr>
        <p:txBody>
          <a:bodyPr wrap="square" rtlCol="0">
            <a:spAutoFit/>
          </a:bodyPr>
          <a:lstStyle/>
          <a:p>
            <a:r>
              <a:rPr lang="en-US" sz="2000" dirty="0" smtClean="0">
                <a:solidFill>
                  <a:srgbClr val="0000FF"/>
                </a:solidFill>
                <a:latin typeface="Arial"/>
                <a:cs typeface="Arial"/>
              </a:rPr>
              <a:t>Indian</a:t>
            </a:r>
            <a:endParaRPr lang="en-US" sz="2000" dirty="0">
              <a:solidFill>
                <a:srgbClr val="0000FF"/>
              </a:solidFill>
              <a:latin typeface="Arial"/>
              <a:cs typeface="Arial"/>
            </a:endParaRPr>
          </a:p>
        </p:txBody>
      </p:sp>
      <p:sp>
        <p:nvSpPr>
          <p:cNvPr id="18" name="TextBox 17"/>
          <p:cNvSpPr txBox="1"/>
          <p:nvPr/>
        </p:nvSpPr>
        <p:spPr>
          <a:xfrm>
            <a:off x="2806451" y="3132850"/>
            <a:ext cx="2157380" cy="400110"/>
          </a:xfrm>
          <a:prstGeom prst="rect">
            <a:avLst/>
          </a:prstGeom>
          <a:noFill/>
        </p:spPr>
        <p:txBody>
          <a:bodyPr wrap="square" rtlCol="0">
            <a:spAutoFit/>
          </a:bodyPr>
          <a:lstStyle/>
          <a:p>
            <a:r>
              <a:rPr lang="en-US" sz="2000" dirty="0" smtClean="0">
                <a:solidFill>
                  <a:srgbClr val="0000FF"/>
                </a:solidFill>
                <a:latin typeface="Arial"/>
                <a:cs typeface="Arial"/>
              </a:rPr>
              <a:t>Pacific</a:t>
            </a:r>
            <a:endParaRPr lang="en-US" sz="2000" dirty="0">
              <a:solidFill>
                <a:srgbClr val="0000FF"/>
              </a:solidFill>
              <a:latin typeface="Arial"/>
              <a:cs typeface="Arial"/>
            </a:endParaRPr>
          </a:p>
        </p:txBody>
      </p:sp>
      <p:sp>
        <p:nvSpPr>
          <p:cNvPr id="19" name="TextBox 18"/>
          <p:cNvSpPr txBox="1"/>
          <p:nvPr/>
        </p:nvSpPr>
        <p:spPr>
          <a:xfrm>
            <a:off x="2860000" y="1114540"/>
            <a:ext cx="2157380" cy="400110"/>
          </a:xfrm>
          <a:prstGeom prst="rect">
            <a:avLst/>
          </a:prstGeom>
          <a:noFill/>
        </p:spPr>
        <p:txBody>
          <a:bodyPr wrap="square" rtlCol="0">
            <a:spAutoFit/>
          </a:bodyPr>
          <a:lstStyle/>
          <a:p>
            <a:pPr algn="r"/>
            <a:r>
              <a:rPr lang="en-US" sz="2000" b="1" dirty="0" smtClean="0">
                <a:solidFill>
                  <a:srgbClr val="FF0000"/>
                </a:solidFill>
                <a:latin typeface="Arial"/>
                <a:cs typeface="Arial"/>
              </a:rPr>
              <a:t>ΔN:ΔP = 15-20:1</a:t>
            </a:r>
            <a:endParaRPr lang="en-US" sz="2000" b="1" dirty="0">
              <a:solidFill>
                <a:srgbClr val="FF0000"/>
              </a:solidFill>
              <a:latin typeface="Arial"/>
              <a:cs typeface="Arial"/>
            </a:endParaRPr>
          </a:p>
        </p:txBody>
      </p:sp>
      <p:sp>
        <p:nvSpPr>
          <p:cNvPr id="20" name="TextBox 19"/>
          <p:cNvSpPr txBox="1"/>
          <p:nvPr/>
        </p:nvSpPr>
        <p:spPr>
          <a:xfrm>
            <a:off x="5106495" y="1835940"/>
            <a:ext cx="2157380" cy="400110"/>
          </a:xfrm>
          <a:prstGeom prst="rect">
            <a:avLst/>
          </a:prstGeom>
          <a:noFill/>
        </p:spPr>
        <p:txBody>
          <a:bodyPr wrap="square" rtlCol="0">
            <a:spAutoFit/>
          </a:bodyPr>
          <a:lstStyle/>
          <a:p>
            <a:pPr algn="r"/>
            <a:r>
              <a:rPr lang="en-US" sz="2000" b="1" dirty="0" smtClean="0">
                <a:solidFill>
                  <a:schemeClr val="accent5">
                    <a:lumMod val="75000"/>
                  </a:schemeClr>
                </a:solidFill>
                <a:latin typeface="Arial"/>
                <a:cs typeface="Arial"/>
              </a:rPr>
              <a:t>ΔN:ΔC = 15:106</a:t>
            </a:r>
            <a:endParaRPr lang="en-US" sz="2000" b="1" dirty="0">
              <a:solidFill>
                <a:schemeClr val="accent5">
                  <a:lumMod val="75000"/>
                </a:schemeClr>
              </a:solidFill>
              <a:latin typeface="Arial"/>
              <a:cs typeface="Arial"/>
            </a:endParaRPr>
          </a:p>
        </p:txBody>
      </p:sp>
      <p:sp>
        <p:nvSpPr>
          <p:cNvPr id="21" name="Rectangle 20"/>
          <p:cNvSpPr/>
          <p:nvPr/>
        </p:nvSpPr>
        <p:spPr>
          <a:xfrm>
            <a:off x="1055743" y="5599618"/>
            <a:ext cx="5446997" cy="907731"/>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7370386" y="6555838"/>
            <a:ext cx="1791814" cy="307777"/>
          </a:xfrm>
          <a:prstGeom prst="rect">
            <a:avLst/>
          </a:prstGeom>
          <a:noFill/>
        </p:spPr>
        <p:txBody>
          <a:bodyPr wrap="none" rtlCol="0">
            <a:spAutoFit/>
          </a:bodyPr>
          <a:lstStyle/>
          <a:p>
            <a:r>
              <a:rPr lang="en-US" sz="1400" dirty="0" smtClean="0">
                <a:latin typeface="Arial"/>
                <a:cs typeface="Arial"/>
              </a:rPr>
              <a:t>Redfield 1934, 1958</a:t>
            </a:r>
            <a:endParaRPr lang="en-US" sz="1400" dirty="0">
              <a:latin typeface="Arial"/>
              <a:cs typeface="Arial"/>
            </a:endParaRPr>
          </a:p>
        </p:txBody>
      </p:sp>
    </p:spTree>
    <p:extLst>
      <p:ext uri="{BB962C8B-B14F-4D97-AF65-F5344CB8AC3E}">
        <p14:creationId xmlns:p14="http://schemas.microsoft.com/office/powerpoint/2010/main" val="85293752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2048</TotalTime>
  <Words>1459</Words>
  <Application>Microsoft Macintosh PowerPoint</Application>
  <PresentationFormat>On-screen Show (4:3)</PresentationFormat>
  <Paragraphs>286</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Cape Town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Fawcett</dc:creator>
  <cp:lastModifiedBy>Sarah Fawcett</cp:lastModifiedBy>
  <cp:revision>48</cp:revision>
  <dcterms:created xsi:type="dcterms:W3CDTF">2017-05-29T18:42:39Z</dcterms:created>
  <dcterms:modified xsi:type="dcterms:W3CDTF">2017-06-02T09:55:18Z</dcterms:modified>
</cp:coreProperties>
</file>